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1" r:id="rId2"/>
    <p:sldId id="262" r:id="rId3"/>
    <p:sldId id="264" r:id="rId4"/>
    <p:sldId id="265" r:id="rId5"/>
    <p:sldId id="263" r:id="rId6"/>
    <p:sldId id="285" r:id="rId7"/>
    <p:sldId id="266" r:id="rId8"/>
    <p:sldId id="267" r:id="rId9"/>
    <p:sldId id="270" r:id="rId10"/>
    <p:sldId id="277" r:id="rId11"/>
    <p:sldId id="278" r:id="rId12"/>
    <p:sldId id="279" r:id="rId13"/>
    <p:sldId id="280" r:id="rId14"/>
    <p:sldId id="281" r:id="rId15"/>
    <p:sldId id="282" r:id="rId16"/>
    <p:sldId id="268" r:id="rId17"/>
    <p:sldId id="276" r:id="rId18"/>
    <p:sldId id="27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84" r:id="rId32"/>
    <p:sldId id="269" r:id="rId33"/>
    <p:sldId id="271" r:id="rId34"/>
    <p:sldId id="272" r:id="rId35"/>
    <p:sldId id="283" r:id="rId36"/>
    <p:sldId id="273" r:id="rId37"/>
    <p:sldId id="27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E21"/>
    <a:srgbClr val="708F2B"/>
    <a:srgbClr val="A27B18"/>
    <a:srgbClr val="6E8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DF2C-880F-4A61-A4E5-3E0CCDA8ED16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E8A8A-0301-4024-B939-7F0B592FA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43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DF2C-880F-4A61-A4E5-3E0CCDA8ED16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E8A8A-0301-4024-B939-7F0B592FA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16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DF2C-880F-4A61-A4E5-3E0CCDA8ED16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E8A8A-0301-4024-B939-7F0B592FA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02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DF2C-880F-4A61-A4E5-3E0CCDA8ED16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E8A8A-0301-4024-B939-7F0B592FA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71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DF2C-880F-4A61-A4E5-3E0CCDA8ED16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E8A8A-0301-4024-B939-7F0B592FA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15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DF2C-880F-4A61-A4E5-3E0CCDA8ED16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E8A8A-0301-4024-B939-7F0B592FA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78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DF2C-880F-4A61-A4E5-3E0CCDA8ED16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E8A8A-0301-4024-B939-7F0B592FA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9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DF2C-880F-4A61-A4E5-3E0CCDA8ED16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E8A8A-0301-4024-B939-7F0B592FA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9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DF2C-880F-4A61-A4E5-3E0CCDA8ED16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E8A8A-0301-4024-B939-7F0B592FA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79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DF2C-880F-4A61-A4E5-3E0CCDA8ED16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E8A8A-0301-4024-B939-7F0B592FA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24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DF2C-880F-4A61-A4E5-3E0CCDA8ED16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E8A8A-0301-4024-B939-7F0B592FA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FDF2C-880F-4A61-A4E5-3E0CCDA8ED16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E8A8A-0301-4024-B939-7F0B592FA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06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2.jpe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etbootstrap.com/" TargetMode="External"/><Relationship Id="rId5" Type="http://schemas.openxmlformats.org/officeDocument/2006/relationships/hyperlink" Target="https://colorlib.com/wp/templates/" TargetMode="External"/><Relationship Id="rId4" Type="http://schemas.openxmlformats.org/officeDocument/2006/relationships/hyperlink" Target="https://www.javascriptmancy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hack.com/overview-of-microsoft-sql-server-managementstudio-ssms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eeksforgeeks.org/unified-modeling-language-uml-sequence-diagrams/" TargetMode="External"/><Relationship Id="rId5" Type="http://schemas.openxmlformats.org/officeDocument/2006/relationships/hyperlink" Target="https://www.tutorialspoint.com/mvc_framework/mvc_framework_architecture.htm" TargetMode="External"/><Relationship Id="rId4" Type="http://schemas.openxmlformats.org/officeDocument/2006/relationships/hyperlink" Target="https://www.w3schools.com/c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7635" y="1915147"/>
            <a:ext cx="90620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Bell MT" panose="02020503060305020303" pitchFamily="18" charset="0"/>
              </a:rPr>
              <a:t>Design and Development a Travel Guide Web Application</a:t>
            </a:r>
            <a:endParaRPr lang="en-US" sz="3200" dirty="0">
              <a:latin typeface="Bell MT" panose="020205030603050203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7784" y="3357407"/>
            <a:ext cx="316102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Bell MT" panose="02020503060305020303" pitchFamily="18" charset="0"/>
              </a:rPr>
              <a:t>          </a:t>
            </a:r>
            <a:r>
              <a:rPr lang="en-US" sz="2400" b="1" i="1" dirty="0">
                <a:solidFill>
                  <a:srgbClr val="FFFF00"/>
                </a:solidFill>
                <a:latin typeface="Bell MT" panose="02020503060305020303" pitchFamily="18" charset="0"/>
              </a:rPr>
              <a:t>S</a:t>
            </a:r>
            <a:r>
              <a:rPr lang="en-US" sz="2400" b="1" i="1" dirty="0" smtClean="0">
                <a:solidFill>
                  <a:srgbClr val="FFFF00"/>
                </a:solidFill>
                <a:latin typeface="Bell MT" panose="02020503060305020303" pitchFamily="18" charset="0"/>
              </a:rPr>
              <a:t>upervised  By</a:t>
            </a:r>
            <a:endParaRPr lang="en-US" sz="2400" b="1" dirty="0" smtClean="0">
              <a:latin typeface="Bell MT" panose="02020503060305020303" pitchFamily="18" charset="0"/>
            </a:endParaRPr>
          </a:p>
          <a:p>
            <a:r>
              <a:rPr lang="en-US" b="1" dirty="0" smtClean="0">
                <a:latin typeface="Bell MT" panose="02020503060305020303" pitchFamily="18" charset="0"/>
              </a:rPr>
              <a:t>Dr</a:t>
            </a:r>
            <a:r>
              <a:rPr lang="en-US" b="1" dirty="0">
                <a:latin typeface="Bell MT" panose="02020503060305020303" pitchFamily="18" charset="0"/>
              </a:rPr>
              <a:t>. Md Mostafijur Rahman</a:t>
            </a:r>
            <a:br>
              <a:rPr lang="en-US" b="1" dirty="0">
                <a:latin typeface="Bell MT" panose="02020503060305020303" pitchFamily="18" charset="0"/>
              </a:rPr>
            </a:br>
            <a:r>
              <a:rPr lang="en-US" b="1" dirty="0" smtClean="0">
                <a:latin typeface="Bell MT" panose="02020503060305020303" pitchFamily="18" charset="0"/>
              </a:rPr>
              <a:t>Associate </a:t>
            </a:r>
            <a:r>
              <a:rPr lang="en-US" b="1" dirty="0">
                <a:latin typeface="Bell MT" panose="02020503060305020303" pitchFamily="18" charset="0"/>
              </a:rPr>
              <a:t>Professor</a:t>
            </a:r>
            <a:endParaRPr lang="en-US" dirty="0">
              <a:latin typeface="Bell MT" panose="02020503060305020303" pitchFamily="18" charset="0"/>
            </a:endParaRPr>
          </a:p>
          <a:p>
            <a:r>
              <a:rPr lang="en-US" b="1" dirty="0">
                <a:latin typeface="Bell MT" panose="02020503060305020303" pitchFamily="18" charset="0"/>
              </a:rPr>
              <a:t>Department of Software Engineering</a:t>
            </a:r>
            <a:endParaRPr lang="en-US" dirty="0">
              <a:latin typeface="Bell MT" panose="02020503060305020303" pitchFamily="18" charset="0"/>
            </a:endParaRPr>
          </a:p>
          <a:p>
            <a:r>
              <a:rPr lang="en-US" b="1" dirty="0">
                <a:latin typeface="Bell MT" panose="02020503060305020303" pitchFamily="18" charset="0"/>
              </a:rPr>
              <a:t>Daffodil International University</a:t>
            </a:r>
            <a:endParaRPr lang="en-US" dirty="0">
              <a:latin typeface="Bell MT" panose="02020503060305020303" pitchFamily="18" charset="0"/>
            </a:endParaRPr>
          </a:p>
          <a:p>
            <a:endParaRPr lang="en-US" sz="2000" dirty="0">
              <a:latin typeface="Bahnschrift Light 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1038" y="5274031"/>
            <a:ext cx="238639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Persented By </a:t>
            </a:r>
          </a:p>
          <a:p>
            <a:r>
              <a:rPr lang="en-US" b="1" dirty="0" smtClean="0">
                <a:latin typeface="Bell MT" panose="02020503060305020303" pitchFamily="18" charset="0"/>
              </a:rPr>
              <a:t>Anamika Das</a:t>
            </a:r>
          </a:p>
          <a:p>
            <a:r>
              <a:rPr lang="en-US" b="1" dirty="0" smtClean="0">
                <a:latin typeface="Bell MT" panose="02020503060305020303" pitchFamily="18" charset="0"/>
              </a:rPr>
              <a:t>ID : 161-35-1440</a:t>
            </a:r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304" y="266116"/>
            <a:ext cx="7807292" cy="139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19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2648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8669" y="6307574"/>
            <a:ext cx="30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9</a:t>
            </a:r>
            <a:endParaRPr lang="en-US" sz="1200" b="1" dirty="0"/>
          </a:p>
        </p:txBody>
      </p:sp>
      <p:sp>
        <p:nvSpPr>
          <p:cNvPr id="2" name="Rectangle 1"/>
          <p:cNvSpPr/>
          <p:nvPr/>
        </p:nvSpPr>
        <p:spPr>
          <a:xfrm>
            <a:off x="4191754" y="491384"/>
            <a:ext cx="4386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Bell MT" panose="02020503060305020303" pitchFamily="18" charset="0"/>
              </a:rPr>
              <a:t>Sequence </a:t>
            </a:r>
            <a:r>
              <a:rPr lang="en-US" sz="3200" dirty="0" smtClean="0">
                <a:latin typeface="Bell MT" panose="02020503060305020303" pitchFamily="18" charset="0"/>
              </a:rPr>
              <a:t>Diagram</a:t>
            </a:r>
            <a:endParaRPr lang="en-US" sz="3200" dirty="0">
              <a:latin typeface="Bell MT" panose="02020503060305020303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5614" y="5679032"/>
            <a:ext cx="4969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   </a:t>
            </a:r>
            <a:r>
              <a:rPr lang="en-US" b="1" i="1" dirty="0" smtClean="0">
                <a:latin typeface="Bell MT" panose="02020503060305020303" pitchFamily="18" charset="0"/>
              </a:rPr>
              <a:t>Figure: Login of Sequence Diagram </a:t>
            </a:r>
            <a:endParaRPr lang="en-US" i="1" dirty="0">
              <a:latin typeface="Bell MT" panose="02020503060305020303" pitchFamily="18" charset="0"/>
            </a:endParaRPr>
          </a:p>
        </p:txBody>
      </p:sp>
      <p:pic>
        <p:nvPicPr>
          <p:cNvPr id="10" name="Picture 9" descr="SeqLo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43" y="1449977"/>
            <a:ext cx="7550331" cy="4062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554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2648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10</a:t>
            </a:r>
            <a:endParaRPr lang="en-US" sz="1200" b="1" dirty="0"/>
          </a:p>
        </p:txBody>
      </p:sp>
      <p:sp>
        <p:nvSpPr>
          <p:cNvPr id="2" name="Rectangle 1"/>
          <p:cNvSpPr/>
          <p:nvPr/>
        </p:nvSpPr>
        <p:spPr>
          <a:xfrm>
            <a:off x="4583642" y="491384"/>
            <a:ext cx="4386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Bell MT" panose="02020503060305020303" pitchFamily="18" charset="0"/>
              </a:rPr>
              <a:t>Sequence </a:t>
            </a:r>
            <a:r>
              <a:rPr lang="en-US" sz="3200" dirty="0" smtClean="0">
                <a:latin typeface="Bell MT" panose="02020503060305020303" pitchFamily="18" charset="0"/>
              </a:rPr>
              <a:t>Diagram</a:t>
            </a:r>
            <a:endParaRPr lang="en-US" sz="3200" dirty="0">
              <a:latin typeface="Bell MT" panose="02020503060305020303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76053" y="5731284"/>
            <a:ext cx="3331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   </a:t>
            </a:r>
            <a:r>
              <a:rPr lang="en-US" b="1" i="1" dirty="0" smtClean="0">
                <a:latin typeface="Bell MT" panose="02020503060305020303" pitchFamily="18" charset="0"/>
              </a:rPr>
              <a:t>Figure: Hire Travel Guide</a:t>
            </a:r>
            <a:endParaRPr lang="en-US" i="1" dirty="0">
              <a:latin typeface="Bell MT" panose="02020503060305020303" pitchFamily="18" charset="0"/>
            </a:endParaRPr>
          </a:p>
        </p:txBody>
      </p:sp>
      <p:pic>
        <p:nvPicPr>
          <p:cNvPr id="11" name="Picture 10" descr="Hir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5" y="1423850"/>
            <a:ext cx="7524206" cy="4100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61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2648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83642" y="491384"/>
            <a:ext cx="4386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Bell MT" panose="02020503060305020303" pitchFamily="18" charset="0"/>
              </a:rPr>
              <a:t>Sequence </a:t>
            </a:r>
            <a:r>
              <a:rPr lang="en-US" sz="3200" dirty="0" smtClean="0">
                <a:latin typeface="Bell MT" panose="02020503060305020303" pitchFamily="18" charset="0"/>
              </a:rPr>
              <a:t>Diagram</a:t>
            </a:r>
            <a:endParaRPr lang="en-US" sz="3200" dirty="0">
              <a:latin typeface="Bell MT" panose="02020503060305020303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90324" y="5770473"/>
            <a:ext cx="4924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   </a:t>
            </a:r>
            <a:r>
              <a:rPr lang="en-US" b="1" i="1" dirty="0" smtClean="0">
                <a:latin typeface="Bell MT" panose="02020503060305020303" pitchFamily="18" charset="0"/>
              </a:rPr>
              <a:t>Figure: Get and Accept Hiring Request</a:t>
            </a:r>
            <a:endParaRPr lang="en-US" i="1" dirty="0">
              <a:latin typeface="Bell MT" panose="02020503060305020303" pitchFamily="18" charset="0"/>
            </a:endParaRPr>
          </a:p>
        </p:txBody>
      </p:sp>
      <p:pic>
        <p:nvPicPr>
          <p:cNvPr id="10" name="Picture 9" descr="acceptRe (1)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811" y="1423851"/>
            <a:ext cx="7694023" cy="41801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11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6239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2648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83642" y="491384"/>
            <a:ext cx="4386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Bell MT" panose="02020503060305020303" pitchFamily="18" charset="0"/>
              </a:rPr>
              <a:t>Sequence </a:t>
            </a:r>
            <a:r>
              <a:rPr lang="en-US" sz="3200" dirty="0" smtClean="0">
                <a:latin typeface="Bell MT" panose="02020503060305020303" pitchFamily="18" charset="0"/>
              </a:rPr>
              <a:t>Diagram</a:t>
            </a:r>
            <a:endParaRPr lang="en-US" sz="3200" dirty="0">
              <a:latin typeface="Bell MT" panose="02020503060305020303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67372" y="5743322"/>
            <a:ext cx="3686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   </a:t>
            </a:r>
            <a:r>
              <a:rPr lang="en-US" b="1" i="1" dirty="0" smtClean="0">
                <a:latin typeface="Bell MT" panose="02020503060305020303" pitchFamily="18" charset="0"/>
              </a:rPr>
              <a:t>Figure: Create Tour Package</a:t>
            </a:r>
            <a:endParaRPr lang="en-US" i="1" dirty="0">
              <a:latin typeface="Bell MT" panose="02020503060305020303" pitchFamily="18" charset="0"/>
            </a:endParaRPr>
          </a:p>
        </p:txBody>
      </p:sp>
      <p:pic>
        <p:nvPicPr>
          <p:cNvPr id="11" name="Picture 10" descr="createPack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1" y="1384662"/>
            <a:ext cx="7615646" cy="423236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12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1048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2648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83642" y="491384"/>
            <a:ext cx="4386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Bell MT" panose="02020503060305020303" pitchFamily="18" charset="0"/>
              </a:rPr>
              <a:t>Sequence </a:t>
            </a:r>
            <a:r>
              <a:rPr lang="en-US" sz="3200" dirty="0" smtClean="0">
                <a:latin typeface="Bell MT" panose="02020503060305020303" pitchFamily="18" charset="0"/>
              </a:rPr>
              <a:t>Diagram</a:t>
            </a:r>
            <a:endParaRPr lang="en-US" sz="3200" dirty="0">
              <a:latin typeface="Bell MT" panose="02020503060305020303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49361" y="5730259"/>
            <a:ext cx="4262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   </a:t>
            </a:r>
            <a:r>
              <a:rPr lang="en-US" b="1" i="1" dirty="0" smtClean="0">
                <a:latin typeface="Bell MT" panose="02020503060305020303" pitchFamily="18" charset="0"/>
              </a:rPr>
              <a:t>Figure: Approve Created Package</a:t>
            </a:r>
            <a:endParaRPr lang="en-US" i="1" dirty="0">
              <a:latin typeface="Bell MT" panose="02020503060305020303" pitchFamily="18" charset="0"/>
            </a:endParaRPr>
          </a:p>
        </p:txBody>
      </p:sp>
      <p:pic>
        <p:nvPicPr>
          <p:cNvPr id="10" name="Picture 9" descr="approve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195" y="1423851"/>
            <a:ext cx="7380514" cy="412786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13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0948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2648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83642" y="491384"/>
            <a:ext cx="4386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Bell MT" panose="02020503060305020303" pitchFamily="18" charset="0"/>
              </a:rPr>
              <a:t>Sequence </a:t>
            </a:r>
            <a:r>
              <a:rPr lang="en-US" sz="3200" dirty="0" smtClean="0">
                <a:latin typeface="Bell MT" panose="02020503060305020303" pitchFamily="18" charset="0"/>
              </a:rPr>
              <a:t>Diagram</a:t>
            </a:r>
            <a:endParaRPr lang="en-US" sz="3200" dirty="0">
              <a:latin typeface="Bell MT" panose="02020503060305020303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59954" y="5807612"/>
            <a:ext cx="3779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   </a:t>
            </a:r>
            <a:r>
              <a:rPr lang="en-US" b="1" i="1" dirty="0" smtClean="0">
                <a:latin typeface="Bell MT" panose="02020503060305020303" pitchFamily="18" charset="0"/>
              </a:rPr>
              <a:t>Figure: Booking Tour Package</a:t>
            </a:r>
            <a:endParaRPr lang="en-US" i="1" dirty="0">
              <a:latin typeface="Bell MT" panose="02020503060305020303" pitchFamily="18" charset="0"/>
            </a:endParaRPr>
          </a:p>
        </p:txBody>
      </p:sp>
      <p:pic>
        <p:nvPicPr>
          <p:cNvPr id="11" name="Picture 10" descr="booking (1)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83" y="1423851"/>
            <a:ext cx="7171508" cy="41931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14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513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2648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91822" y="392145"/>
            <a:ext cx="35202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Bell MT" panose="02020503060305020303" pitchFamily="18" charset="0"/>
              </a:rPr>
              <a:t>Class </a:t>
            </a:r>
            <a:r>
              <a:rPr lang="en-US" sz="3200" dirty="0" smtClean="0">
                <a:latin typeface="Bell MT" panose="02020503060305020303" pitchFamily="18" charset="0"/>
              </a:rPr>
              <a:t>Diagram</a:t>
            </a:r>
            <a:endParaRPr lang="en-US" sz="3200" dirty="0">
              <a:latin typeface="Bell MT" panose="020205030603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121" y="1202793"/>
            <a:ext cx="8125096" cy="457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15</a:t>
            </a:r>
            <a:endParaRPr lang="en-US" sz="1200" b="1" dirty="0"/>
          </a:p>
        </p:txBody>
      </p:sp>
      <p:sp>
        <p:nvSpPr>
          <p:cNvPr id="9" name="Rectangle 8"/>
          <p:cNvSpPr/>
          <p:nvPr/>
        </p:nvSpPr>
        <p:spPr>
          <a:xfrm>
            <a:off x="4709720" y="5787856"/>
            <a:ext cx="2977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   </a:t>
            </a:r>
            <a:r>
              <a:rPr lang="en-US" b="1" i="1" dirty="0" smtClean="0">
                <a:latin typeface="Bell MT" panose="02020503060305020303" pitchFamily="18" charset="0"/>
              </a:rPr>
              <a:t>Figure: Class Diagram </a:t>
            </a:r>
            <a:endParaRPr lang="en-US" i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81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2648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48797" y="5892859"/>
            <a:ext cx="4299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Bell MT" panose="02020503060305020303" pitchFamily="18" charset="0"/>
              </a:rPr>
              <a:t>Figure</a:t>
            </a:r>
            <a:r>
              <a:rPr lang="en-US" b="1" i="1" dirty="0" smtClean="0">
                <a:latin typeface="Bell MT" panose="02020503060305020303" pitchFamily="18" charset="0"/>
              </a:rPr>
              <a:t>: Entity Relationship Diagram</a:t>
            </a:r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77" y="1240973"/>
            <a:ext cx="8399418" cy="45197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31888" y="337791"/>
            <a:ext cx="63774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Bell MT" panose="02020503060305020303" pitchFamily="18" charset="0"/>
              </a:rPr>
              <a:t>Database Architecture Diagram</a:t>
            </a:r>
            <a:endParaRPr lang="en-US" sz="3600" dirty="0">
              <a:latin typeface="Bell MT" panose="020205030603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16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8065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2647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39627" y="1462419"/>
            <a:ext cx="833410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latin typeface="Bell MT" panose="02020503060305020303" pitchFamily="18" charset="0"/>
              </a:rPr>
              <a:t>Technology :</a:t>
            </a:r>
          </a:p>
          <a:p>
            <a:endParaRPr lang="en-US" sz="2800" dirty="0" smtClean="0"/>
          </a:p>
          <a:p>
            <a:r>
              <a:rPr lang="en-US" sz="2800" dirty="0" smtClean="0"/>
              <a:t>             </a:t>
            </a:r>
            <a:r>
              <a:rPr lang="en-US" sz="2800" dirty="0" smtClean="0">
                <a:latin typeface="Bell MT" panose="02020503060305020303" pitchFamily="18" charset="0"/>
              </a:rPr>
              <a:t>Programming </a:t>
            </a:r>
            <a:r>
              <a:rPr lang="en-US" sz="2800" dirty="0">
                <a:latin typeface="Bell MT" panose="02020503060305020303" pitchFamily="18" charset="0"/>
              </a:rPr>
              <a:t>language: C</a:t>
            </a:r>
            <a:r>
              <a:rPr lang="en-US" sz="2800" dirty="0" smtClean="0">
                <a:latin typeface="Bell MT" panose="02020503060305020303" pitchFamily="18" charset="0"/>
              </a:rPr>
              <a:t>#</a:t>
            </a:r>
          </a:p>
          <a:p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smtClean="0">
                <a:latin typeface="Bell MT" panose="02020503060305020303" pitchFamily="18" charset="0"/>
              </a:rPr>
              <a:t>           Framework</a:t>
            </a:r>
            <a:r>
              <a:rPr lang="en-US" sz="2800" dirty="0">
                <a:latin typeface="Bell MT" panose="02020503060305020303" pitchFamily="18" charset="0"/>
              </a:rPr>
              <a:t>: ASP.NET MVC </a:t>
            </a:r>
            <a:r>
              <a:rPr lang="en-US" sz="2800" dirty="0" smtClean="0">
                <a:latin typeface="Bell MT" panose="02020503060305020303" pitchFamily="18" charset="0"/>
              </a:rPr>
              <a:t> </a:t>
            </a:r>
          </a:p>
          <a:p>
            <a:r>
              <a:rPr lang="en-US" sz="2800" dirty="0" smtClean="0">
                <a:latin typeface="Bell MT" panose="02020503060305020303" pitchFamily="18" charset="0"/>
              </a:rPr>
              <a:t>            Design</a:t>
            </a:r>
            <a:r>
              <a:rPr lang="en-US" sz="2800" dirty="0">
                <a:latin typeface="Bell MT" panose="02020503060305020303" pitchFamily="18" charset="0"/>
              </a:rPr>
              <a:t>: html, CSS, bootstrap, </a:t>
            </a:r>
            <a:r>
              <a:rPr lang="en-US" sz="2800" dirty="0" smtClean="0">
                <a:latin typeface="Bell MT" panose="02020503060305020303" pitchFamily="18" charset="0"/>
              </a:rPr>
              <a:t>JavaScript, JQuery</a:t>
            </a:r>
          </a:p>
          <a:p>
            <a:r>
              <a:rPr lang="en-US" sz="2800" dirty="0" smtClean="0">
                <a:latin typeface="Bell MT" panose="02020503060305020303" pitchFamily="18" charset="0"/>
              </a:rPr>
              <a:t>            Web </a:t>
            </a:r>
            <a:r>
              <a:rPr lang="en-US" sz="2800" dirty="0">
                <a:latin typeface="Bell MT" panose="02020503060305020303" pitchFamily="18" charset="0"/>
              </a:rPr>
              <a:t>server: IIS Express</a:t>
            </a:r>
          </a:p>
          <a:p>
            <a:endParaRPr lang="en-US" sz="2800" dirty="0" smtClean="0">
              <a:latin typeface="Bell MT" panose="02020503060305020303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Bell MT" panose="02020503060305020303" pitchFamily="18" charset="0"/>
              </a:rPr>
              <a:t> Tools </a:t>
            </a:r>
            <a:r>
              <a:rPr lang="en-US" sz="2800" dirty="0" smtClean="0">
                <a:latin typeface="Bell MT" panose="02020503060305020303" pitchFamily="18" charset="0"/>
              </a:rPr>
              <a:t>:</a:t>
            </a:r>
            <a:endParaRPr lang="en-US" sz="2800" dirty="0">
              <a:latin typeface="Bell MT" panose="02020503060305020303" pitchFamily="18" charset="0"/>
            </a:endParaRPr>
          </a:p>
          <a:p>
            <a:r>
              <a:rPr lang="en-US" sz="2800" dirty="0" smtClean="0">
                <a:latin typeface="Bell MT" panose="02020503060305020303" pitchFamily="18" charset="0"/>
              </a:rPr>
              <a:t>                    Microsoft </a:t>
            </a:r>
            <a:r>
              <a:rPr lang="en-US" sz="2800" dirty="0">
                <a:latin typeface="Bell MT" panose="02020503060305020303" pitchFamily="18" charset="0"/>
              </a:rPr>
              <a:t>Visual Studio</a:t>
            </a:r>
          </a:p>
          <a:p>
            <a:r>
              <a:rPr lang="en-US" sz="2800" dirty="0">
                <a:latin typeface="Bell MT" panose="02020503060305020303" pitchFamily="18" charset="0"/>
              </a:rPr>
              <a:t>                </a:t>
            </a:r>
            <a:r>
              <a:rPr lang="en-US" sz="2800" dirty="0" smtClean="0">
                <a:latin typeface="Bell MT" panose="02020503060305020303" pitchFamily="18" charset="0"/>
              </a:rPr>
              <a:t>    Sublime </a:t>
            </a:r>
            <a:r>
              <a:rPr lang="en-US" sz="2800" dirty="0">
                <a:latin typeface="Bell MT" panose="02020503060305020303" pitchFamily="18" charset="0"/>
              </a:rPr>
              <a:t>Text </a:t>
            </a:r>
            <a:r>
              <a:rPr lang="en-US" sz="2800" dirty="0" smtClean="0">
                <a:latin typeface="Bell MT" panose="02020503060305020303" pitchFamily="18" charset="0"/>
              </a:rPr>
              <a:t>3 </a:t>
            </a:r>
          </a:p>
          <a:p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smtClean="0">
                <a:latin typeface="Bell MT" panose="02020503060305020303" pitchFamily="18" charset="0"/>
              </a:rPr>
              <a:t>                   SQL Server Management Studio</a:t>
            </a:r>
            <a:endParaRPr lang="en-US" sz="2800" dirty="0">
              <a:latin typeface="Bell MT" panose="02020503060305020303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44990" y="499795"/>
            <a:ext cx="513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Bell MT" panose="02020503060305020303" pitchFamily="18" charset="0"/>
              </a:rPr>
              <a:t>Tools and Technology</a:t>
            </a:r>
            <a:endParaRPr lang="en-US" sz="3600" b="1" dirty="0" smtClean="0">
              <a:latin typeface="Bell MT" panose="020205030603050203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17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8969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13416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44990" y="499795"/>
            <a:ext cx="513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Bell MT" panose="02020503060305020303" pitchFamily="18" charset="0"/>
              </a:rPr>
              <a:t>System Implementation</a:t>
            </a:r>
            <a:endParaRPr lang="en-US" sz="3600" b="1" dirty="0" smtClean="0">
              <a:latin typeface="Bell MT" panose="020205030603050203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7464" y="1279211"/>
            <a:ext cx="3252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Bell MT" panose="02020503060305020303" pitchFamily="18" charset="0"/>
              </a:rPr>
              <a:t>User Manual : Home</a:t>
            </a:r>
            <a:endParaRPr lang="en-US" sz="2800" b="1" dirty="0" smtClean="0">
              <a:latin typeface="Bell MT" panose="020205030603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18</a:t>
            </a:r>
            <a:endParaRPr lang="en-US" sz="1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67" y="2050624"/>
            <a:ext cx="8820407" cy="39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0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0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24521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1185" y="6408710"/>
            <a:ext cx="345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1</a:t>
            </a:r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44714" y="106308"/>
            <a:ext cx="2473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Bell MT" panose="02020503060305020303" pitchFamily="18" charset="0"/>
              </a:rPr>
              <a:t>O</a:t>
            </a:r>
            <a:r>
              <a:rPr lang="en-US" sz="3600" b="1" dirty="0" smtClean="0">
                <a:latin typeface="Bell MT" panose="02020503060305020303" pitchFamily="18" charset="0"/>
              </a:rPr>
              <a:t>utline</a:t>
            </a:r>
            <a:endParaRPr lang="en-US" sz="3600" b="1" dirty="0">
              <a:latin typeface="Bell MT" panose="02020503060305020303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290646" y="1986559"/>
            <a:ext cx="3938954" cy="3812344"/>
          </a:xfrm>
          <a:prstGeom prst="ellipse">
            <a:avLst/>
          </a:prstGeom>
          <a:gradFill>
            <a:gsLst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5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0"/>
          </a:gradFill>
          <a:ln w="57150"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542673" y="3196381"/>
            <a:ext cx="1437470" cy="1406768"/>
          </a:xfrm>
          <a:prstGeom prst="ellipse">
            <a:avLst/>
          </a:prstGeom>
          <a:gradFill>
            <a:gsLst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0">
                <a:schemeClr val="bg1">
                  <a:shade val="63000"/>
                  <a:satMod val="12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85105" y="3692677"/>
            <a:ext cx="1140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Outlines</a:t>
            </a:r>
            <a:endParaRPr lang="en-US" sz="2000" dirty="0"/>
          </a:p>
        </p:txBody>
      </p:sp>
      <p:sp>
        <p:nvSpPr>
          <p:cNvPr id="18" name="Oval 17"/>
          <p:cNvSpPr/>
          <p:nvPr/>
        </p:nvSpPr>
        <p:spPr>
          <a:xfrm>
            <a:off x="5304151" y="5333617"/>
            <a:ext cx="880990" cy="980813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596061" y="5584779"/>
            <a:ext cx="376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5</a:t>
            </a:r>
            <a:endParaRPr lang="en-US" sz="2000" b="1" dirty="0"/>
          </a:p>
        </p:txBody>
      </p:sp>
      <p:sp>
        <p:nvSpPr>
          <p:cNvPr id="20" name="Oval 19"/>
          <p:cNvSpPr/>
          <p:nvPr/>
        </p:nvSpPr>
        <p:spPr>
          <a:xfrm>
            <a:off x="7275660" y="2076282"/>
            <a:ext cx="880990" cy="980813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567570" y="2366633"/>
            <a:ext cx="376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9</a:t>
            </a:r>
            <a:endParaRPr lang="en-US" sz="2000" b="1" dirty="0"/>
          </a:p>
        </p:txBody>
      </p:sp>
      <p:sp>
        <p:nvSpPr>
          <p:cNvPr id="22" name="Oval 21"/>
          <p:cNvSpPr/>
          <p:nvPr/>
        </p:nvSpPr>
        <p:spPr>
          <a:xfrm>
            <a:off x="6249517" y="1424725"/>
            <a:ext cx="880990" cy="980813"/>
          </a:xfrm>
          <a:prstGeom prst="ellipse">
            <a:avLst/>
          </a:prstGeom>
          <a:solidFill>
            <a:srgbClr val="C327AD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465202" y="1715076"/>
            <a:ext cx="514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10</a:t>
            </a:r>
            <a:endParaRPr lang="en-US" sz="2000" b="1" dirty="0"/>
          </a:p>
        </p:txBody>
      </p:sp>
      <p:sp>
        <p:nvSpPr>
          <p:cNvPr id="24" name="Oval 23"/>
          <p:cNvSpPr/>
          <p:nvPr/>
        </p:nvSpPr>
        <p:spPr>
          <a:xfrm>
            <a:off x="5015133" y="1586039"/>
            <a:ext cx="880990" cy="980813"/>
          </a:xfrm>
          <a:prstGeom prst="ellipse">
            <a:avLst/>
          </a:prstGeom>
          <a:solidFill>
            <a:srgbClr val="E32303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307043" y="1876390"/>
            <a:ext cx="376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</a:t>
            </a:r>
            <a:endParaRPr lang="en-US" sz="2000" b="1" dirty="0"/>
          </a:p>
        </p:txBody>
      </p:sp>
      <p:sp>
        <p:nvSpPr>
          <p:cNvPr id="26" name="Oval 25"/>
          <p:cNvSpPr/>
          <p:nvPr/>
        </p:nvSpPr>
        <p:spPr>
          <a:xfrm>
            <a:off x="3741314" y="3513719"/>
            <a:ext cx="880990" cy="980813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033224" y="3804070"/>
            <a:ext cx="376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3</a:t>
            </a:r>
            <a:endParaRPr lang="en-US" sz="2000" b="1" dirty="0"/>
          </a:p>
        </p:txBody>
      </p:sp>
      <p:sp>
        <p:nvSpPr>
          <p:cNvPr id="28" name="Oval 27"/>
          <p:cNvSpPr/>
          <p:nvPr/>
        </p:nvSpPr>
        <p:spPr>
          <a:xfrm>
            <a:off x="4260205" y="4650420"/>
            <a:ext cx="880990" cy="980813"/>
          </a:xfrm>
          <a:prstGeom prst="ellipse">
            <a:avLst/>
          </a:prstGeom>
          <a:solidFill>
            <a:srgbClr val="C327AD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552115" y="4940771"/>
            <a:ext cx="376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4</a:t>
            </a:r>
            <a:endParaRPr lang="en-US" sz="2000" b="1" dirty="0"/>
          </a:p>
        </p:txBody>
      </p:sp>
      <p:sp>
        <p:nvSpPr>
          <p:cNvPr id="30" name="Oval 29"/>
          <p:cNvSpPr/>
          <p:nvPr/>
        </p:nvSpPr>
        <p:spPr>
          <a:xfrm>
            <a:off x="7440175" y="4494532"/>
            <a:ext cx="880990" cy="980813"/>
          </a:xfrm>
          <a:prstGeom prst="ellipse">
            <a:avLst/>
          </a:prstGeom>
          <a:solidFill>
            <a:srgbClr val="E32303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732085" y="4784883"/>
            <a:ext cx="376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7</a:t>
            </a:r>
            <a:endParaRPr lang="en-US" sz="2000" b="1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5606392" y="2484203"/>
            <a:ext cx="367910" cy="778588"/>
          </a:xfrm>
          <a:prstGeom prst="line">
            <a:avLst/>
          </a:prstGeom>
          <a:ln w="38100"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6425247" y="2346991"/>
            <a:ext cx="98387" cy="869348"/>
          </a:xfrm>
          <a:prstGeom prst="line">
            <a:avLst/>
          </a:prstGeom>
          <a:ln w="38100"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6" idx="7"/>
            <a:endCxn id="20" idx="3"/>
          </p:cNvCxnSpPr>
          <p:nvPr/>
        </p:nvCxnSpPr>
        <p:spPr>
          <a:xfrm flipV="1">
            <a:off x="6769630" y="2913458"/>
            <a:ext cx="635048" cy="488939"/>
          </a:xfrm>
          <a:prstGeom prst="line">
            <a:avLst/>
          </a:prstGeom>
          <a:ln w="38100"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815062" y="3165539"/>
            <a:ext cx="858159" cy="354812"/>
          </a:xfrm>
          <a:prstGeom prst="line">
            <a:avLst/>
          </a:prstGeom>
          <a:ln w="38100"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044630" y="4284413"/>
            <a:ext cx="629616" cy="500470"/>
          </a:xfrm>
          <a:prstGeom prst="line">
            <a:avLst/>
          </a:prstGeom>
          <a:ln w="38100"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892912" y="4576055"/>
            <a:ext cx="158843" cy="726110"/>
          </a:xfrm>
          <a:prstGeom prst="line">
            <a:avLst/>
          </a:prstGeom>
          <a:ln w="38100"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0" idx="1"/>
          </p:cNvCxnSpPr>
          <p:nvPr/>
        </p:nvCxnSpPr>
        <p:spPr>
          <a:xfrm>
            <a:off x="6895477" y="4261521"/>
            <a:ext cx="673716" cy="376648"/>
          </a:xfrm>
          <a:prstGeom prst="line">
            <a:avLst/>
          </a:prstGeom>
          <a:ln w="38100"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85799" y="1122801"/>
            <a:ext cx="182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</a:t>
            </a:r>
            <a:r>
              <a:rPr lang="en-US" sz="2400" b="1" dirty="0" smtClean="0"/>
              <a:t>Background</a:t>
            </a:r>
            <a:endParaRPr lang="en-US" sz="2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819021" y="1973470"/>
            <a:ext cx="1961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</a:t>
            </a:r>
            <a:r>
              <a:rPr lang="en-US" sz="2400" b="1" dirty="0" smtClean="0"/>
              <a:t>Proposed</a:t>
            </a:r>
          </a:p>
          <a:p>
            <a:r>
              <a:rPr lang="en-US" sz="2400" b="1" dirty="0" smtClean="0"/>
              <a:t>Solution</a:t>
            </a:r>
            <a:endParaRPr lang="en-US" sz="2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381931" y="3322309"/>
            <a:ext cx="152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</a:t>
            </a:r>
            <a:r>
              <a:rPr lang="en-US" sz="2400" b="1" dirty="0" smtClean="0"/>
              <a:t>Objective</a:t>
            </a:r>
            <a:endParaRPr lang="en-US" sz="2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3167321" y="5738382"/>
            <a:ext cx="2078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</a:t>
            </a:r>
            <a:r>
              <a:rPr lang="en-US" sz="2400" b="1" dirty="0" smtClean="0"/>
              <a:t>System Design</a:t>
            </a:r>
            <a:endParaRPr lang="en-US" sz="2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7473506" y="5782077"/>
            <a:ext cx="2783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</a:t>
            </a:r>
            <a:r>
              <a:rPr lang="en-US" sz="2400" b="1" dirty="0" smtClean="0"/>
              <a:t>Tools &amp; Technology</a:t>
            </a:r>
            <a:endParaRPr lang="en-US" sz="2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404479" y="4540839"/>
            <a:ext cx="2323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</a:t>
            </a:r>
            <a:r>
              <a:rPr lang="en-US" sz="2400" b="1" dirty="0"/>
              <a:t>S</a:t>
            </a:r>
            <a:r>
              <a:rPr lang="en-US" sz="2400" b="1" dirty="0" smtClean="0"/>
              <a:t>ystem </a:t>
            </a:r>
            <a:r>
              <a:rPr lang="en-US" sz="2400" b="1" dirty="0"/>
              <a:t>I</a:t>
            </a:r>
            <a:r>
              <a:rPr lang="en-US" sz="2400" b="1" dirty="0" smtClean="0"/>
              <a:t>mplementation</a:t>
            </a:r>
            <a:endParaRPr lang="en-US" sz="2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2438438" y="4621878"/>
            <a:ext cx="182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</a:t>
            </a:r>
            <a:r>
              <a:rPr lang="en-US" sz="2400" b="1" dirty="0"/>
              <a:t>C</a:t>
            </a:r>
            <a:r>
              <a:rPr lang="en-US" sz="2400" b="1" dirty="0" smtClean="0"/>
              <a:t>omparison</a:t>
            </a:r>
            <a:endParaRPr lang="en-US" sz="2400" b="1" dirty="0"/>
          </a:p>
        </p:txBody>
      </p:sp>
      <p:sp>
        <p:nvSpPr>
          <p:cNvPr id="46" name="Oval 45"/>
          <p:cNvSpPr/>
          <p:nvPr/>
        </p:nvSpPr>
        <p:spPr>
          <a:xfrm>
            <a:off x="4050514" y="2316096"/>
            <a:ext cx="880990" cy="980813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342424" y="2606447"/>
            <a:ext cx="376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2</a:t>
            </a:r>
            <a:endParaRPr lang="en-US" sz="2000" b="1" dirty="0"/>
          </a:p>
        </p:txBody>
      </p:sp>
      <p:sp>
        <p:nvSpPr>
          <p:cNvPr id="48" name="Oval 47"/>
          <p:cNvSpPr/>
          <p:nvPr/>
        </p:nvSpPr>
        <p:spPr>
          <a:xfrm>
            <a:off x="7789105" y="3262791"/>
            <a:ext cx="880990" cy="980813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081015" y="3553142"/>
            <a:ext cx="376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8</a:t>
            </a:r>
            <a:endParaRPr lang="en-US" sz="2000" b="1" dirty="0"/>
          </a:p>
        </p:txBody>
      </p:sp>
      <p:sp>
        <p:nvSpPr>
          <p:cNvPr id="50" name="Oval 49"/>
          <p:cNvSpPr/>
          <p:nvPr/>
        </p:nvSpPr>
        <p:spPr>
          <a:xfrm>
            <a:off x="6513371" y="5247976"/>
            <a:ext cx="880990" cy="980813"/>
          </a:xfrm>
          <a:prstGeom prst="ellipse">
            <a:avLst/>
          </a:prstGeom>
          <a:solidFill>
            <a:srgbClr val="ED039F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805281" y="5538327"/>
            <a:ext cx="376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6</a:t>
            </a:r>
            <a:endParaRPr lang="en-US" sz="20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8680545" y="3068768"/>
            <a:ext cx="1597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</a:t>
            </a:r>
            <a:r>
              <a:rPr lang="en-US" sz="2400" b="1" dirty="0"/>
              <a:t>R</a:t>
            </a:r>
            <a:r>
              <a:rPr lang="en-US" sz="2400" b="1" dirty="0" smtClean="0"/>
              <a:t>esult &amp; Discussion</a:t>
            </a:r>
            <a:endParaRPr lang="en-US" sz="24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8168091" y="2028621"/>
            <a:ext cx="182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</a:t>
            </a:r>
            <a:r>
              <a:rPr lang="en-US" sz="2400" b="1" dirty="0"/>
              <a:t>C</a:t>
            </a:r>
            <a:r>
              <a:rPr lang="en-US" sz="2400" b="1" dirty="0" smtClean="0"/>
              <a:t>onclusion</a:t>
            </a:r>
            <a:endParaRPr lang="en-US" sz="2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7101523" y="1133718"/>
            <a:ext cx="182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</a:t>
            </a:r>
            <a:r>
              <a:rPr lang="en-US" sz="2400" b="1" dirty="0"/>
              <a:t>R</a:t>
            </a:r>
            <a:r>
              <a:rPr lang="en-US" sz="2400" b="1" dirty="0" smtClean="0"/>
              <a:t>eference</a:t>
            </a:r>
            <a:endParaRPr lang="en-US" sz="2400" b="1" dirty="0"/>
          </a:p>
        </p:txBody>
      </p:sp>
      <p:cxnSp>
        <p:nvCxnSpPr>
          <p:cNvPr id="55" name="Straight Connector 54"/>
          <p:cNvCxnSpPr>
            <a:endCxn id="48" idx="2"/>
          </p:cNvCxnSpPr>
          <p:nvPr/>
        </p:nvCxnSpPr>
        <p:spPr>
          <a:xfrm>
            <a:off x="6920334" y="3697611"/>
            <a:ext cx="868771" cy="55587"/>
          </a:xfrm>
          <a:prstGeom prst="line">
            <a:avLst/>
          </a:prstGeom>
          <a:ln w="38100"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6553318" y="4503855"/>
            <a:ext cx="272079" cy="744121"/>
          </a:xfrm>
          <a:prstGeom prst="line">
            <a:avLst/>
          </a:prstGeom>
          <a:ln w="38100"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6" idx="6"/>
            <a:endCxn id="16" idx="2"/>
          </p:cNvCxnSpPr>
          <p:nvPr/>
        </p:nvCxnSpPr>
        <p:spPr>
          <a:xfrm flipV="1">
            <a:off x="4622304" y="3899765"/>
            <a:ext cx="920369" cy="104361"/>
          </a:xfrm>
          <a:prstGeom prst="line">
            <a:avLst/>
          </a:prstGeom>
          <a:ln w="38100"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07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13416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44990" y="499795"/>
            <a:ext cx="513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Bell MT" panose="02020503060305020303" pitchFamily="18" charset="0"/>
              </a:rPr>
              <a:t>System Implementation</a:t>
            </a:r>
            <a:endParaRPr lang="en-US" sz="3600" b="1" dirty="0" smtClean="0">
              <a:latin typeface="Bell MT" panose="020205030603050203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7464" y="1279211"/>
            <a:ext cx="2481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Bell MT" panose="02020503060305020303" pitchFamily="18" charset="0"/>
              </a:rPr>
              <a:t>Registration</a:t>
            </a:r>
            <a:endParaRPr lang="en-US" sz="2800" b="1" dirty="0" smtClean="0">
              <a:latin typeface="Bell MT" panose="020205030603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19</a:t>
            </a:r>
            <a:endParaRPr lang="en-US" sz="1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78" y="1961310"/>
            <a:ext cx="8957354" cy="40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2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13416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44990" y="499795"/>
            <a:ext cx="513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Bell MT" panose="02020503060305020303" pitchFamily="18" charset="0"/>
              </a:rPr>
              <a:t>System Implementation</a:t>
            </a:r>
            <a:endParaRPr lang="en-US" sz="3600" b="1" dirty="0" smtClean="0">
              <a:latin typeface="Bell MT" panose="020205030603050203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7464" y="1279211"/>
            <a:ext cx="2481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Bell MT" panose="02020503060305020303" pitchFamily="18" charset="0"/>
              </a:rPr>
              <a:t>Login</a:t>
            </a:r>
            <a:endParaRPr lang="en-US" sz="2800" b="1" dirty="0" smtClean="0">
              <a:latin typeface="Bell MT" panose="020205030603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20</a:t>
            </a:r>
            <a:endParaRPr lang="en-US" sz="1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16" y="1971884"/>
            <a:ext cx="8568623" cy="399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13416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44990" y="499795"/>
            <a:ext cx="513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Bell MT" panose="02020503060305020303" pitchFamily="18" charset="0"/>
              </a:rPr>
              <a:t>System Implementation</a:t>
            </a:r>
            <a:endParaRPr lang="en-US" sz="3600" b="1" dirty="0" smtClean="0">
              <a:latin typeface="Bell MT" panose="020205030603050203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7464" y="1279211"/>
            <a:ext cx="2481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Bell MT" panose="02020503060305020303" pitchFamily="18" charset="0"/>
              </a:rPr>
              <a:t>About</a:t>
            </a:r>
            <a:endParaRPr lang="en-US" sz="2800" b="1" dirty="0" smtClean="0">
              <a:latin typeface="Bell MT" panose="020205030603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21</a:t>
            </a:r>
            <a:endParaRPr lang="en-US" sz="1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046" y="2058533"/>
            <a:ext cx="8782253" cy="395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5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13416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44990" y="499795"/>
            <a:ext cx="513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Bell MT" panose="02020503060305020303" pitchFamily="18" charset="0"/>
              </a:rPr>
              <a:t>System Implementation</a:t>
            </a:r>
            <a:endParaRPr lang="en-US" sz="3600" b="1" dirty="0" smtClean="0">
              <a:latin typeface="Bell MT" panose="020205030603050203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7464" y="1279211"/>
            <a:ext cx="2481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Bell MT" panose="02020503060305020303" pitchFamily="18" charset="0"/>
              </a:rPr>
              <a:t>Contract</a:t>
            </a:r>
            <a:endParaRPr lang="en-US" sz="2800" b="1" dirty="0" smtClean="0">
              <a:latin typeface="Bell MT" panose="020205030603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22</a:t>
            </a:r>
            <a:endParaRPr lang="en-US" sz="12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16" y="1974295"/>
            <a:ext cx="9298906" cy="41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8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13416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44990" y="499795"/>
            <a:ext cx="513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Bell MT" panose="02020503060305020303" pitchFamily="18" charset="0"/>
              </a:rPr>
              <a:t>System Implementation</a:t>
            </a:r>
            <a:endParaRPr lang="en-US" sz="3600" b="1" dirty="0" smtClean="0">
              <a:latin typeface="Bell MT" panose="020205030603050203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7463" y="1279211"/>
            <a:ext cx="4336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Bell MT" panose="02020503060305020303" pitchFamily="18" charset="0"/>
              </a:rPr>
              <a:t>Booking of Traveler</a:t>
            </a:r>
            <a:endParaRPr lang="en-US" sz="2800" b="1" dirty="0" smtClean="0">
              <a:latin typeface="Bell MT" panose="020205030603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23</a:t>
            </a:r>
            <a:endParaRPr lang="en-US" sz="1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41" y="2110809"/>
            <a:ext cx="8183537" cy="377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0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13416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44990" y="499795"/>
            <a:ext cx="513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Bell MT" panose="02020503060305020303" pitchFamily="18" charset="0"/>
              </a:rPr>
              <a:t>System Implementation</a:t>
            </a:r>
            <a:endParaRPr lang="en-US" sz="3600" b="1" dirty="0" smtClean="0">
              <a:latin typeface="Bell MT" panose="020205030603050203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7464" y="1279211"/>
            <a:ext cx="2481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Bell MT" panose="02020503060305020303" pitchFamily="18" charset="0"/>
              </a:rPr>
              <a:t>Hire Guide</a:t>
            </a:r>
            <a:endParaRPr lang="en-US" sz="2800" b="1" dirty="0" smtClean="0">
              <a:latin typeface="Bell MT" panose="0202050306030502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24</a:t>
            </a:r>
            <a:endParaRPr lang="en-US" sz="1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05" y="2001296"/>
            <a:ext cx="8953868" cy="41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6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13416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44990" y="499795"/>
            <a:ext cx="513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Bell MT" panose="02020503060305020303" pitchFamily="18" charset="0"/>
              </a:rPr>
              <a:t>System Implementation</a:t>
            </a:r>
            <a:endParaRPr lang="en-US" sz="3600" b="1" dirty="0" smtClean="0">
              <a:latin typeface="Bell MT" panose="020205030603050203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7464" y="1279211"/>
            <a:ext cx="2481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Bell MT" panose="02020503060305020303" pitchFamily="18" charset="0"/>
              </a:rPr>
              <a:t>Take Trip</a:t>
            </a:r>
            <a:endParaRPr lang="en-US" sz="2800" b="1" dirty="0" smtClean="0">
              <a:latin typeface="Bell MT" panose="020205030603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25</a:t>
            </a:r>
            <a:endParaRPr lang="en-US" sz="1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20" y="2126323"/>
            <a:ext cx="8758639" cy="398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2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13416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44990" y="499795"/>
            <a:ext cx="513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Bell MT" panose="02020503060305020303" pitchFamily="18" charset="0"/>
              </a:rPr>
              <a:t>System Implementation</a:t>
            </a:r>
            <a:endParaRPr lang="en-US" sz="3600" b="1" dirty="0" smtClean="0">
              <a:latin typeface="Bell MT" panose="020205030603050203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7463" y="1305337"/>
            <a:ext cx="50030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Bell MT" panose="02020503060305020303" pitchFamily="18" charset="0"/>
              </a:rPr>
              <a:t>Tour Event Create by Organizer</a:t>
            </a:r>
            <a:endParaRPr lang="en-US" sz="2800" b="1" dirty="0" smtClean="0">
              <a:latin typeface="Bell MT" panose="020205030603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26</a:t>
            </a:r>
            <a:endParaRPr lang="en-US" sz="1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63" y="2024148"/>
            <a:ext cx="9293221" cy="398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8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13416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44990" y="499795"/>
            <a:ext cx="513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Bell MT" panose="02020503060305020303" pitchFamily="18" charset="0"/>
              </a:rPr>
              <a:t>System Implementation</a:t>
            </a:r>
            <a:endParaRPr lang="en-US" sz="3600" b="1" dirty="0" smtClean="0">
              <a:latin typeface="Bell MT" panose="020205030603050203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10345" y="1396778"/>
            <a:ext cx="50030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Bell MT" panose="02020503060305020303" pitchFamily="18" charset="0"/>
              </a:rPr>
              <a:t>Show Booking Info by Organizer</a:t>
            </a:r>
            <a:endParaRPr lang="en-US" sz="2800" b="1" dirty="0" smtClean="0">
              <a:latin typeface="Bell MT" panose="020205030603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27</a:t>
            </a:r>
            <a:endParaRPr lang="en-US" sz="1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61" y="2191576"/>
            <a:ext cx="8634549" cy="365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1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13416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44990" y="499795"/>
            <a:ext cx="513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Bell MT" panose="02020503060305020303" pitchFamily="18" charset="0"/>
              </a:rPr>
              <a:t>System Implementation</a:t>
            </a:r>
            <a:endParaRPr lang="en-US" sz="3600" b="1" dirty="0" smtClean="0">
              <a:latin typeface="Bell MT" panose="020205030603050203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10345" y="1396778"/>
            <a:ext cx="50030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Bell MT" panose="02020503060305020303" pitchFamily="18" charset="0"/>
              </a:rPr>
              <a:t>Check User Info by Admin</a:t>
            </a:r>
            <a:endParaRPr lang="en-US" sz="2800" b="1" dirty="0" smtClean="0">
              <a:latin typeface="Bell MT" panose="020205030603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28</a:t>
            </a:r>
            <a:endParaRPr lang="en-US" sz="1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1" y="2385906"/>
            <a:ext cx="8242663" cy="338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0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76295" y="6124521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1294" y="6307574"/>
            <a:ext cx="30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0403" y="511092"/>
            <a:ext cx="372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Bell MT" panose="02020503060305020303" pitchFamily="18" charset="0"/>
              </a:rPr>
              <a:t>Background</a:t>
            </a:r>
            <a:endParaRPr lang="en-US" sz="3600" b="1" dirty="0">
              <a:latin typeface="Bell MT" panose="0202050306030502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43198" y="2119245"/>
            <a:ext cx="85692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>
              <a:latin typeface="Bell MT" panose="020205030603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Bell MT" panose="02020503060305020303" pitchFamily="18" charset="0"/>
              </a:rPr>
              <a:t>When you have very little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Bell MT" panose="02020503060305020303" pitchFamily="18" charset="0"/>
              </a:rPr>
              <a:t>To hand off the logistics of travel.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Bell MT" panose="02020503060305020303" pitchFamily="18" charset="0"/>
              </a:rPr>
              <a:t>On hikes or cruises excursion.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Bell MT" panose="02020503060305020303" pitchFamily="18" charset="0"/>
              </a:rPr>
              <a:t>When visiting dangerous or chaotic locations.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Bell MT" panose="02020503060305020303" pitchFamily="18" charset="0"/>
              </a:rPr>
              <a:t>When visiting extremely popular or historic destinations.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Bell MT" panose="02020503060305020303" pitchFamily="18" charset="0"/>
              </a:rPr>
              <a:t>On an adventure trip.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Bell MT" panose="02020503060305020303" pitchFamily="18" charset="0"/>
              </a:rPr>
              <a:t>When language barriers are high.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 smtClean="0"/>
          </a:p>
          <a:p>
            <a:endParaRPr lang="en-US" sz="28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292249" y="1622151"/>
            <a:ext cx="538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ell MT" panose="02020503060305020303" pitchFamily="18" charset="0"/>
              </a:rPr>
              <a:t>When to Hire a Travel Guide :</a:t>
            </a:r>
          </a:p>
        </p:txBody>
      </p:sp>
    </p:spTree>
    <p:extLst>
      <p:ext uri="{BB962C8B-B14F-4D97-AF65-F5344CB8AC3E}">
        <p14:creationId xmlns:p14="http://schemas.microsoft.com/office/powerpoint/2010/main" val="38337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13416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44990" y="499795"/>
            <a:ext cx="513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Bell MT" panose="02020503060305020303" pitchFamily="18" charset="0"/>
              </a:rPr>
              <a:t>System Implementation</a:t>
            </a:r>
            <a:endParaRPr lang="en-US" sz="3600" b="1" dirty="0" smtClean="0">
              <a:latin typeface="Bell MT" panose="020205030603050203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10345" y="1462093"/>
            <a:ext cx="50883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Bell MT" panose="02020503060305020303" pitchFamily="18" charset="0"/>
              </a:rPr>
              <a:t>Created Tour Event Approved</a:t>
            </a:r>
            <a:endParaRPr lang="en-US" sz="2800" b="1" dirty="0" smtClean="0">
              <a:latin typeface="Bell MT" panose="020205030603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29</a:t>
            </a:r>
            <a:endParaRPr lang="en-US" sz="1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45" y="2317108"/>
            <a:ext cx="8385676" cy="38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1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76295" y="611341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27856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0606" y="1397726"/>
            <a:ext cx="6153291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Bell MT" panose="02020503060305020303" pitchFamily="18" charset="0"/>
              </a:rPr>
              <a:t>Testing :</a:t>
            </a:r>
          </a:p>
          <a:p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smtClean="0">
                <a:latin typeface="Bell MT" panose="02020503060305020303" pitchFamily="18" charset="0"/>
              </a:rPr>
              <a:t>          </a:t>
            </a:r>
            <a:r>
              <a:rPr lang="en-US" sz="2600" dirty="0" smtClean="0">
                <a:latin typeface="Bell MT" panose="02020503060305020303" pitchFamily="18" charset="0"/>
              </a:rPr>
              <a:t>Black Box Testing(</a:t>
            </a:r>
            <a:r>
              <a:rPr lang="en-US" sz="2000" dirty="0" smtClean="0">
                <a:latin typeface="Bell MT" panose="02020503060305020303" pitchFamily="18" charset="0"/>
              </a:rPr>
              <a:t>By</a:t>
            </a:r>
            <a:r>
              <a:rPr lang="en-US" sz="2800" dirty="0" smtClean="0">
                <a:latin typeface="Bell MT" panose="02020503060305020303" pitchFamily="18" charset="0"/>
              </a:rPr>
              <a:t> </a:t>
            </a:r>
            <a:r>
              <a:rPr lang="en-US" sz="2000" dirty="0" smtClean="0">
                <a:latin typeface="Bell MT" panose="02020503060305020303" pitchFamily="18" charset="0"/>
              </a:rPr>
              <a:t>Test</a:t>
            </a:r>
            <a:r>
              <a:rPr lang="en-US" sz="2800" dirty="0" smtClean="0">
                <a:latin typeface="Bell MT" panose="02020503060305020303" pitchFamily="18" charset="0"/>
              </a:rPr>
              <a:t> </a:t>
            </a:r>
            <a:r>
              <a:rPr lang="en-US" sz="2000" dirty="0" smtClean="0">
                <a:latin typeface="Bell MT" panose="02020503060305020303" pitchFamily="18" charset="0"/>
              </a:rPr>
              <a:t>Case</a:t>
            </a:r>
            <a:r>
              <a:rPr lang="en-US" sz="2800" dirty="0">
                <a:latin typeface="Bell MT" panose="02020503060305020303" pitchFamily="18" charset="0"/>
              </a:rPr>
              <a:t>)</a:t>
            </a:r>
            <a:endParaRPr lang="en-US" sz="2800" dirty="0" smtClean="0">
              <a:latin typeface="Bell MT" panose="02020503060305020303" pitchFamily="18" charset="0"/>
            </a:endParaRPr>
          </a:p>
          <a:p>
            <a:endParaRPr lang="en-US" sz="2800" dirty="0">
              <a:latin typeface="Bell MT" panose="02020503060305020303" pitchFamily="18" charset="0"/>
            </a:endParaRPr>
          </a:p>
          <a:p>
            <a:endParaRPr lang="en-US" sz="2800" dirty="0" smtClean="0">
              <a:latin typeface="Bell MT" panose="02020503060305020303" pitchFamily="18" charset="0"/>
            </a:endParaRPr>
          </a:p>
          <a:p>
            <a:endParaRPr lang="en-US" sz="2800" dirty="0">
              <a:latin typeface="Bell MT" panose="02020503060305020303" pitchFamily="18" charset="0"/>
            </a:endParaRPr>
          </a:p>
          <a:p>
            <a:endParaRPr lang="en-US" sz="2800" dirty="0" smtClean="0">
              <a:latin typeface="Bell MT" panose="02020503060305020303" pitchFamily="18" charset="0"/>
            </a:endParaRPr>
          </a:p>
          <a:p>
            <a:endParaRPr lang="en-US" sz="2800" dirty="0" smtClean="0">
              <a:latin typeface="Bell MT" panose="02020503060305020303" pitchFamily="18" charset="0"/>
            </a:endParaRPr>
          </a:p>
          <a:p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smtClean="0">
                <a:latin typeface="Bell MT" panose="02020503060305020303" pitchFamily="18" charset="0"/>
              </a:rPr>
              <a:t>          </a:t>
            </a:r>
            <a:r>
              <a:rPr lang="en-US" sz="2600" dirty="0" smtClean="0">
                <a:latin typeface="Bell MT" panose="02020503060305020303" pitchFamily="18" charset="0"/>
              </a:rPr>
              <a:t>Bug Test</a:t>
            </a:r>
          </a:p>
          <a:p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86851" y="447543"/>
            <a:ext cx="48229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Bell MT" panose="02020503060305020303" pitchFamily="18" charset="0"/>
              </a:rPr>
              <a:t>Result </a:t>
            </a:r>
            <a:r>
              <a:rPr lang="en-US" sz="3600" dirty="0">
                <a:latin typeface="Bell MT" panose="02020503060305020303" pitchFamily="18" charset="0"/>
              </a:rPr>
              <a:t>and </a:t>
            </a:r>
            <a:r>
              <a:rPr lang="en-US" sz="3600" dirty="0" smtClean="0">
                <a:latin typeface="Bell MT" panose="02020503060305020303" pitchFamily="18" charset="0"/>
              </a:rPr>
              <a:t>Discussion</a:t>
            </a:r>
            <a:endParaRPr lang="en-US" sz="3600" dirty="0">
              <a:latin typeface="Bell MT" panose="020205030603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062" y="2442912"/>
            <a:ext cx="6106377" cy="14999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062" y="4902596"/>
            <a:ext cx="6087325" cy="12713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30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3558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2648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90704" y="512858"/>
            <a:ext cx="5723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Bell MT" panose="02020503060305020303" pitchFamily="18" charset="0"/>
              </a:rPr>
              <a:t>Conclusion and </a:t>
            </a:r>
            <a:r>
              <a:rPr lang="en-US" sz="3600" b="1" dirty="0" smtClean="0">
                <a:latin typeface="Bell MT" panose="02020503060305020303" pitchFamily="18" charset="0"/>
              </a:rPr>
              <a:t>Overview</a:t>
            </a:r>
            <a:endParaRPr lang="en-US" sz="3600" b="1" dirty="0">
              <a:latin typeface="Bell MT" panose="020205030603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084" y="1675982"/>
            <a:ext cx="7727170" cy="43499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31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1547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2648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1215" y="543635"/>
            <a:ext cx="3060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Bell MT" panose="02020503060305020303" pitchFamily="18" charset="0"/>
              </a:rPr>
              <a:t>Future 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3418" y="1943241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Bell MT" panose="02020503060305020303" pitchFamily="18" charset="0"/>
              </a:rPr>
              <a:t> Email Transformation system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 smtClean="0">
              <a:latin typeface="Bell MT" panose="02020503060305020303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Bell MT" panose="02020503060305020303" pitchFamily="18" charset="0"/>
              </a:rPr>
              <a:t> NID Scan, </a:t>
            </a:r>
            <a:r>
              <a:rPr lang="en-US" sz="2800" dirty="0">
                <a:latin typeface="Bell MT" panose="02020503060305020303" pitchFamily="18" charset="0"/>
              </a:rPr>
              <a:t>call on the </a:t>
            </a:r>
            <a:r>
              <a:rPr lang="en-US" sz="2800" dirty="0" smtClean="0">
                <a:latin typeface="Bell MT" panose="02020503060305020303" pitchFamily="18" charset="0"/>
              </a:rPr>
              <a:t>Phone</a:t>
            </a:r>
          </a:p>
          <a:p>
            <a:r>
              <a:rPr lang="en-US" sz="2800" dirty="0" smtClean="0">
                <a:latin typeface="Bell MT" panose="02020503060305020303" pitchFamily="18" charset="0"/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Bell MT" panose="02020503060305020303" pitchFamily="18" charset="0"/>
              </a:rPr>
              <a:t> </a:t>
            </a:r>
            <a:r>
              <a:rPr lang="en-US" sz="2800" dirty="0">
                <a:latin typeface="Bell MT" panose="02020503060305020303" pitchFamily="18" charset="0"/>
              </a:rPr>
              <a:t>Payment G</a:t>
            </a:r>
            <a:r>
              <a:rPr lang="en-US" sz="2800" dirty="0" smtClean="0">
                <a:latin typeface="Bell MT" panose="02020503060305020303" pitchFamily="18" charset="0"/>
              </a:rPr>
              <a:t>ateway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latin typeface="Bell MT" panose="02020503060305020303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Bell MT" panose="02020503060305020303" pitchFamily="18" charset="0"/>
              </a:rPr>
              <a:t> Launch Start-up Platform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32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87377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2648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50617" y="559129"/>
            <a:ext cx="4004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Bell MT" panose="02020503060305020303" pitchFamily="18" charset="0"/>
              </a:rPr>
              <a:t>Acknowledgement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79" y="1695116"/>
            <a:ext cx="844042" cy="9728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486" y="1695758"/>
            <a:ext cx="939981" cy="9591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17" y="1704809"/>
            <a:ext cx="986092" cy="9860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82" y="1708372"/>
            <a:ext cx="920411" cy="9433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936" y="1690364"/>
            <a:ext cx="1021960" cy="9941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1" y="1665695"/>
            <a:ext cx="903461" cy="10505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26" y="3357100"/>
            <a:ext cx="1017197" cy="9680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80" y="4953074"/>
            <a:ext cx="945113" cy="10091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79" y="3394086"/>
            <a:ext cx="844042" cy="967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905" y="3425984"/>
            <a:ext cx="843562" cy="9407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46" y="3434403"/>
            <a:ext cx="896639" cy="97254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690" y="3434403"/>
            <a:ext cx="937003" cy="9725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682" y="3421110"/>
            <a:ext cx="917304" cy="9407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014" y="3412320"/>
            <a:ext cx="922008" cy="9680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162" y="1665695"/>
            <a:ext cx="901306" cy="106432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325" y="4994494"/>
            <a:ext cx="898852" cy="9503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46" y="4949493"/>
            <a:ext cx="844042" cy="10071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083" y="4975911"/>
            <a:ext cx="907666" cy="9807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189" y="4945217"/>
            <a:ext cx="937306" cy="102450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33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6563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2648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06563" y="525135"/>
            <a:ext cx="2242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49732" y="1585083"/>
            <a:ext cx="67375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[1] About HTML &amp; CSS methodology, available at &lt; </a:t>
            </a:r>
            <a:endParaRPr lang="en-US" dirty="0" smtClean="0">
              <a:latin typeface="Bell MT" panose="02020503060305020303" pitchFamily="18" charset="0"/>
            </a:endParaRPr>
          </a:p>
          <a:p>
            <a:r>
              <a:rPr lang="en-US" dirty="0" smtClean="0">
                <a:latin typeface="Bell MT" panose="02020503060305020303" pitchFamily="18" charset="0"/>
                <a:hlinkClick r:id="rId3"/>
              </a:rPr>
              <a:t>https</a:t>
            </a:r>
            <a:r>
              <a:rPr lang="en-US" dirty="0">
                <a:latin typeface="Bell MT" panose="02020503060305020303" pitchFamily="18" charset="0"/>
                <a:hlinkClick r:id="rId3"/>
              </a:rPr>
              <a:t>://</a:t>
            </a:r>
            <a:r>
              <a:rPr lang="en-US" dirty="0" smtClean="0">
                <a:latin typeface="Bell MT" panose="02020503060305020303" pitchFamily="18" charset="0"/>
                <a:hlinkClick r:id="rId3"/>
              </a:rPr>
              <a:t>www.w3schools.com</a:t>
            </a:r>
            <a:r>
              <a:rPr lang="en-US" dirty="0" smtClean="0">
                <a:latin typeface="Bell MT" panose="02020503060305020303" pitchFamily="18" charset="0"/>
              </a:rPr>
              <a:t>&gt;</a:t>
            </a:r>
          </a:p>
          <a:p>
            <a:r>
              <a:rPr lang="en-US" dirty="0" smtClean="0">
                <a:latin typeface="Bell MT" panose="02020503060305020303" pitchFamily="18" charset="0"/>
              </a:rPr>
              <a:t>; </a:t>
            </a:r>
            <a:r>
              <a:rPr lang="en-US" dirty="0">
                <a:latin typeface="Bell MT" panose="02020503060305020303" pitchFamily="18" charset="0"/>
              </a:rPr>
              <a:t>last accessed on 17.08.2019, Time: 6:15pm </a:t>
            </a:r>
            <a:endParaRPr lang="en-US" dirty="0" smtClean="0">
              <a:latin typeface="Bell MT" panose="02020503060305020303" pitchFamily="18" charset="0"/>
            </a:endParaRPr>
          </a:p>
          <a:p>
            <a:endParaRPr lang="en-US" dirty="0" smtClean="0">
              <a:latin typeface="Bell MT" panose="02020503060305020303" pitchFamily="18" charset="0"/>
            </a:endParaRPr>
          </a:p>
          <a:p>
            <a:r>
              <a:rPr lang="en-US" dirty="0" smtClean="0">
                <a:latin typeface="Bell MT" panose="02020503060305020303" pitchFamily="18" charset="0"/>
              </a:rPr>
              <a:t>[</a:t>
            </a:r>
            <a:r>
              <a:rPr lang="en-US" dirty="0">
                <a:latin typeface="Bell MT" panose="02020503060305020303" pitchFamily="18" charset="0"/>
              </a:rPr>
              <a:t>2] About JavaScript methodology, available at &lt; </a:t>
            </a:r>
            <a:endParaRPr lang="en-US" dirty="0" smtClean="0">
              <a:latin typeface="Bell MT" panose="02020503060305020303" pitchFamily="18" charset="0"/>
            </a:endParaRPr>
          </a:p>
          <a:p>
            <a:r>
              <a:rPr lang="en-US" dirty="0" smtClean="0">
                <a:latin typeface="Bell MT" panose="02020503060305020303" pitchFamily="18" charset="0"/>
                <a:hlinkClick r:id="rId4"/>
              </a:rPr>
              <a:t>https</a:t>
            </a:r>
            <a:r>
              <a:rPr lang="en-US" dirty="0">
                <a:latin typeface="Bell MT" panose="02020503060305020303" pitchFamily="18" charset="0"/>
                <a:hlinkClick r:id="rId4"/>
              </a:rPr>
              <a:t>://</a:t>
            </a:r>
            <a:r>
              <a:rPr lang="en-US" dirty="0" smtClean="0">
                <a:latin typeface="Bell MT" panose="02020503060305020303" pitchFamily="18" charset="0"/>
                <a:hlinkClick r:id="rId4"/>
              </a:rPr>
              <a:t>www.javascriptmancy.com</a:t>
            </a:r>
            <a:endParaRPr lang="en-US" dirty="0" smtClean="0">
              <a:latin typeface="Bell MT" panose="02020503060305020303" pitchFamily="18" charset="0"/>
            </a:endParaRPr>
          </a:p>
          <a:p>
            <a:r>
              <a:rPr lang="en-US" dirty="0" smtClean="0">
                <a:latin typeface="Bell MT" panose="02020503060305020303" pitchFamily="18" charset="0"/>
              </a:rPr>
              <a:t> </a:t>
            </a:r>
            <a:r>
              <a:rPr lang="en-US" dirty="0">
                <a:latin typeface="Bell MT" panose="02020503060305020303" pitchFamily="18" charset="0"/>
              </a:rPr>
              <a:t>&gt;; last accessed on 25.08.2019, Time: 8:15pm </a:t>
            </a:r>
            <a:endParaRPr lang="en-US" dirty="0" smtClean="0">
              <a:latin typeface="Bell MT" panose="02020503060305020303" pitchFamily="18" charset="0"/>
            </a:endParaRPr>
          </a:p>
          <a:p>
            <a:endParaRPr lang="en-US" dirty="0" smtClean="0">
              <a:latin typeface="Bell MT" panose="02020503060305020303" pitchFamily="18" charset="0"/>
            </a:endParaRPr>
          </a:p>
          <a:p>
            <a:r>
              <a:rPr lang="en-US" dirty="0" smtClean="0">
                <a:latin typeface="Bell MT" panose="02020503060305020303" pitchFamily="18" charset="0"/>
              </a:rPr>
              <a:t>[</a:t>
            </a:r>
            <a:r>
              <a:rPr lang="en-US" dirty="0">
                <a:latin typeface="Bell MT" panose="02020503060305020303" pitchFamily="18" charset="0"/>
              </a:rPr>
              <a:t>3] Template Choose, available at&lt; </a:t>
            </a:r>
            <a:endParaRPr lang="en-US" dirty="0" smtClean="0">
              <a:latin typeface="Bell MT" panose="02020503060305020303" pitchFamily="18" charset="0"/>
            </a:endParaRPr>
          </a:p>
          <a:p>
            <a:r>
              <a:rPr lang="en-US" dirty="0" smtClean="0">
                <a:latin typeface="Bell MT" panose="02020503060305020303" pitchFamily="18" charset="0"/>
                <a:hlinkClick r:id="rId5"/>
              </a:rPr>
              <a:t>https</a:t>
            </a:r>
            <a:r>
              <a:rPr lang="en-US" dirty="0">
                <a:latin typeface="Bell MT" panose="02020503060305020303" pitchFamily="18" charset="0"/>
                <a:hlinkClick r:id="rId5"/>
              </a:rPr>
              <a:t>://colorlib.com/wp/templates</a:t>
            </a:r>
            <a:r>
              <a:rPr lang="en-US" dirty="0" smtClean="0">
                <a:latin typeface="Bell MT" panose="02020503060305020303" pitchFamily="18" charset="0"/>
                <a:hlinkClick r:id="rId5"/>
              </a:rPr>
              <a:t>/</a:t>
            </a:r>
            <a:endParaRPr lang="en-US" dirty="0" smtClean="0">
              <a:latin typeface="Bell MT" panose="02020503060305020303" pitchFamily="18" charset="0"/>
            </a:endParaRPr>
          </a:p>
          <a:p>
            <a:r>
              <a:rPr lang="en-US" dirty="0" smtClean="0">
                <a:latin typeface="Bell MT" panose="02020503060305020303" pitchFamily="18" charset="0"/>
              </a:rPr>
              <a:t>&gt;; </a:t>
            </a:r>
            <a:r>
              <a:rPr lang="en-US" dirty="0">
                <a:latin typeface="Bell MT" panose="02020503060305020303" pitchFamily="18" charset="0"/>
              </a:rPr>
              <a:t>last accessed on 06.09.2019, Time: 9:30pm </a:t>
            </a:r>
            <a:endParaRPr lang="en-US" dirty="0" smtClean="0">
              <a:latin typeface="Bell MT" panose="02020503060305020303" pitchFamily="18" charset="0"/>
            </a:endParaRPr>
          </a:p>
          <a:p>
            <a:endParaRPr lang="en-US" dirty="0" smtClean="0">
              <a:latin typeface="Bell MT" panose="02020503060305020303" pitchFamily="18" charset="0"/>
            </a:endParaRPr>
          </a:p>
          <a:p>
            <a:r>
              <a:rPr lang="en-US" dirty="0" smtClean="0">
                <a:latin typeface="Bell MT" panose="02020503060305020303" pitchFamily="18" charset="0"/>
              </a:rPr>
              <a:t>[</a:t>
            </a:r>
            <a:r>
              <a:rPr lang="en-US" dirty="0">
                <a:latin typeface="Bell MT" panose="02020503060305020303" pitchFamily="18" charset="0"/>
              </a:rPr>
              <a:t>4] About Bootstrap methodology, available at &lt; </a:t>
            </a:r>
            <a:endParaRPr lang="en-US" dirty="0" smtClean="0">
              <a:latin typeface="Bell MT" panose="02020503060305020303" pitchFamily="18" charset="0"/>
            </a:endParaRPr>
          </a:p>
          <a:p>
            <a:r>
              <a:rPr lang="en-US" dirty="0" smtClean="0">
                <a:latin typeface="Bell MT" panose="02020503060305020303" pitchFamily="18" charset="0"/>
                <a:hlinkClick r:id="rId6"/>
              </a:rPr>
              <a:t>https</a:t>
            </a:r>
            <a:r>
              <a:rPr lang="en-US" dirty="0">
                <a:latin typeface="Bell MT" panose="02020503060305020303" pitchFamily="18" charset="0"/>
                <a:hlinkClick r:id="rId6"/>
              </a:rPr>
              <a:t>://</a:t>
            </a:r>
            <a:r>
              <a:rPr lang="en-US" dirty="0" smtClean="0">
                <a:latin typeface="Bell MT" panose="02020503060305020303" pitchFamily="18" charset="0"/>
                <a:hlinkClick r:id="rId6"/>
              </a:rPr>
              <a:t>getbootstrap.com</a:t>
            </a:r>
            <a:endParaRPr lang="en-US" dirty="0" smtClean="0">
              <a:latin typeface="Bell MT" panose="02020503060305020303" pitchFamily="18" charset="0"/>
            </a:endParaRPr>
          </a:p>
          <a:p>
            <a:r>
              <a:rPr lang="en-US" dirty="0" smtClean="0">
                <a:latin typeface="Bell MT" panose="02020503060305020303" pitchFamily="18" charset="0"/>
              </a:rPr>
              <a:t> &gt;; </a:t>
            </a:r>
            <a:r>
              <a:rPr lang="en-US" dirty="0">
                <a:latin typeface="Bell MT" panose="02020503060305020303" pitchFamily="18" charset="0"/>
              </a:rPr>
              <a:t>last accessed on 25.09.2019, Time: 8:15pm </a:t>
            </a:r>
            <a:endParaRPr lang="en-US" dirty="0" smtClean="0">
              <a:latin typeface="Bell MT" panose="020205030603050203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46417" y="6307573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34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318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2648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29441" y="575785"/>
            <a:ext cx="24551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51963" y="1649059"/>
            <a:ext cx="86934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[5] About database management, Available at&lt; </a:t>
            </a:r>
          </a:p>
          <a:p>
            <a:r>
              <a:rPr lang="en-US" dirty="0">
                <a:latin typeface="Bell MT" panose="02020503060305020303" pitchFamily="18" charset="0"/>
                <a:hlinkClick r:id="rId3"/>
              </a:rPr>
              <a:t>https://www.sqlshack.com/overview-of-microsoft-sql-server-managementstudio-ssms/</a:t>
            </a:r>
            <a:endParaRPr lang="en-US" dirty="0">
              <a:latin typeface="Bell MT" panose="02020503060305020303" pitchFamily="18" charset="0"/>
            </a:endParaRPr>
          </a:p>
          <a:p>
            <a:r>
              <a:rPr lang="en-US" dirty="0">
                <a:latin typeface="Bell MT" panose="02020503060305020303" pitchFamily="18" charset="0"/>
              </a:rPr>
              <a:t> /&gt;; last accessed on 29.10.2019; Time: 1.00am </a:t>
            </a:r>
          </a:p>
          <a:p>
            <a:r>
              <a:rPr lang="en-US" dirty="0" smtClean="0">
                <a:latin typeface="Bell MT" panose="02020503060305020303" pitchFamily="18" charset="0"/>
              </a:rPr>
              <a:t>[</a:t>
            </a:r>
            <a:r>
              <a:rPr lang="en-US" dirty="0">
                <a:latin typeface="Bell MT" panose="02020503060305020303" pitchFamily="18" charset="0"/>
              </a:rPr>
              <a:t>6] About c#, available at&lt; </a:t>
            </a:r>
            <a:endParaRPr lang="en-US" dirty="0" smtClean="0">
              <a:latin typeface="Bell MT" panose="02020503060305020303" pitchFamily="18" charset="0"/>
            </a:endParaRPr>
          </a:p>
          <a:p>
            <a:r>
              <a:rPr lang="en-US" dirty="0" smtClean="0">
                <a:latin typeface="Bell MT" panose="02020503060305020303" pitchFamily="18" charset="0"/>
                <a:hlinkClick r:id="rId4"/>
              </a:rPr>
              <a:t>https</a:t>
            </a:r>
            <a:r>
              <a:rPr lang="en-US" dirty="0">
                <a:latin typeface="Bell MT" panose="02020503060305020303" pitchFamily="18" charset="0"/>
                <a:hlinkClick r:id="rId4"/>
              </a:rPr>
              <a:t>://www.w3schools.com/cs</a:t>
            </a:r>
            <a:r>
              <a:rPr lang="en-US" dirty="0" smtClean="0">
                <a:latin typeface="Bell MT" panose="02020503060305020303" pitchFamily="18" charset="0"/>
                <a:hlinkClick r:id="rId4"/>
              </a:rPr>
              <a:t>/</a:t>
            </a:r>
            <a:r>
              <a:rPr lang="en-US" dirty="0" smtClean="0">
                <a:latin typeface="Bell MT" panose="02020503060305020303" pitchFamily="18" charset="0"/>
              </a:rPr>
              <a:t>&gt;</a:t>
            </a:r>
          </a:p>
          <a:p>
            <a:r>
              <a:rPr lang="en-US" dirty="0" smtClean="0">
                <a:latin typeface="Bell MT" panose="02020503060305020303" pitchFamily="18" charset="0"/>
              </a:rPr>
              <a:t>; </a:t>
            </a:r>
            <a:r>
              <a:rPr lang="en-US" dirty="0">
                <a:latin typeface="Bell MT" panose="02020503060305020303" pitchFamily="18" charset="0"/>
              </a:rPr>
              <a:t>last accessed on 06.11.2019; Time: 8.00pm </a:t>
            </a:r>
            <a:endParaRPr lang="en-US" dirty="0" smtClean="0">
              <a:latin typeface="Bell MT" panose="02020503060305020303" pitchFamily="18" charset="0"/>
            </a:endParaRPr>
          </a:p>
          <a:p>
            <a:endParaRPr lang="en-US" dirty="0" smtClean="0">
              <a:latin typeface="Bell MT" panose="02020503060305020303" pitchFamily="18" charset="0"/>
            </a:endParaRPr>
          </a:p>
          <a:p>
            <a:r>
              <a:rPr lang="en-US" dirty="0" smtClean="0">
                <a:latin typeface="Bell MT" panose="02020503060305020303" pitchFamily="18" charset="0"/>
              </a:rPr>
              <a:t>[</a:t>
            </a:r>
            <a:r>
              <a:rPr lang="en-US" dirty="0">
                <a:latin typeface="Bell MT" panose="02020503060305020303" pitchFamily="18" charset="0"/>
              </a:rPr>
              <a:t>7] About ASP.NET MVC Framework, available at&lt; </a:t>
            </a:r>
            <a:r>
              <a:rPr lang="en-US" dirty="0">
                <a:latin typeface="Bell MT" panose="02020503060305020303" pitchFamily="18" charset="0"/>
                <a:hlinkClick r:id="rId5"/>
              </a:rPr>
              <a:t>https://www.tutorialspoint.com/mvc_framework/mvc_framework_architecture.htm</a:t>
            </a:r>
            <a:r>
              <a:rPr lang="en-US" dirty="0" smtClean="0">
                <a:latin typeface="Bell MT" panose="02020503060305020303" pitchFamily="18" charset="0"/>
              </a:rPr>
              <a:t>&gt;</a:t>
            </a:r>
          </a:p>
          <a:p>
            <a:r>
              <a:rPr lang="en-US" dirty="0" smtClean="0">
                <a:latin typeface="Bell MT" panose="02020503060305020303" pitchFamily="18" charset="0"/>
              </a:rPr>
              <a:t>; </a:t>
            </a:r>
            <a:r>
              <a:rPr lang="en-US" dirty="0">
                <a:latin typeface="Bell MT" panose="02020503060305020303" pitchFamily="18" charset="0"/>
              </a:rPr>
              <a:t>last access on 05.12.2019; Time: 5.00 pm </a:t>
            </a:r>
            <a:endParaRPr lang="en-US" dirty="0" smtClean="0">
              <a:latin typeface="Bell MT" panose="02020503060305020303" pitchFamily="18" charset="0"/>
            </a:endParaRPr>
          </a:p>
          <a:p>
            <a:endParaRPr lang="en-US" dirty="0" smtClean="0">
              <a:latin typeface="Bell MT" panose="02020503060305020303" pitchFamily="18" charset="0"/>
            </a:endParaRPr>
          </a:p>
          <a:p>
            <a:r>
              <a:rPr lang="en-US" dirty="0" smtClean="0">
                <a:latin typeface="Bell MT" panose="02020503060305020303" pitchFamily="18" charset="0"/>
              </a:rPr>
              <a:t>[</a:t>
            </a:r>
            <a:r>
              <a:rPr lang="en-US" dirty="0">
                <a:latin typeface="Bell MT" panose="02020503060305020303" pitchFamily="18" charset="0"/>
              </a:rPr>
              <a:t>8] Learn about Sequence Diagram, available at&lt; </a:t>
            </a:r>
            <a:endParaRPr lang="en-US" dirty="0" smtClean="0">
              <a:latin typeface="Bell MT" panose="02020503060305020303" pitchFamily="18" charset="0"/>
            </a:endParaRPr>
          </a:p>
          <a:p>
            <a:r>
              <a:rPr lang="en-US" dirty="0" smtClean="0">
                <a:latin typeface="Bell MT" panose="02020503060305020303" pitchFamily="18" charset="0"/>
                <a:hlinkClick r:id="rId6"/>
              </a:rPr>
              <a:t>https</a:t>
            </a:r>
            <a:r>
              <a:rPr lang="en-US" dirty="0">
                <a:latin typeface="Bell MT" panose="02020503060305020303" pitchFamily="18" charset="0"/>
                <a:hlinkClick r:id="rId6"/>
              </a:rPr>
              <a:t>://www.geeksforgeeks.org/unified-modeling-language-uml-sequence-diagrams</a:t>
            </a:r>
            <a:r>
              <a:rPr lang="en-US" dirty="0" smtClean="0">
                <a:latin typeface="Bell MT" panose="02020503060305020303" pitchFamily="18" charset="0"/>
                <a:hlinkClick r:id="rId6"/>
              </a:rPr>
              <a:t>/</a:t>
            </a:r>
            <a:endParaRPr lang="en-US" dirty="0" smtClean="0">
              <a:latin typeface="Bell MT" panose="02020503060305020303" pitchFamily="18" charset="0"/>
            </a:endParaRPr>
          </a:p>
          <a:p>
            <a:r>
              <a:rPr lang="en-US" dirty="0" smtClean="0">
                <a:latin typeface="Bell MT" panose="02020503060305020303" pitchFamily="18" charset="0"/>
              </a:rPr>
              <a:t>&gt;; </a:t>
            </a:r>
            <a:r>
              <a:rPr lang="en-US" dirty="0">
                <a:latin typeface="Bell MT" panose="02020503060305020303" pitchFamily="18" charset="0"/>
              </a:rPr>
              <a:t>last access on 05.01.2020, Time: 9:40pm </a:t>
            </a:r>
            <a:endParaRPr lang="en-US" dirty="0" smtClean="0">
              <a:latin typeface="Bell MT" panose="020205030603050203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8669" y="6307574"/>
            <a:ext cx="52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35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1533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74919" y="6114793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44" y="0"/>
            <a:ext cx="1029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7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11424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76295" y="6113416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8669" y="6307574"/>
            <a:ext cx="30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59874" y="1410386"/>
            <a:ext cx="8203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Bell MT" panose="02020503060305020303" pitchFamily="18" charset="0"/>
              </a:rPr>
              <a:t>Since people are now dependent on mobile and websites, I have chosen website development to solve this problem</a:t>
            </a:r>
            <a:r>
              <a:rPr lang="en-US" sz="2800" dirty="0" smtClean="0">
                <a:latin typeface="Bell MT" panose="02020503060305020303" pitchFamily="18" charset="0"/>
              </a:rPr>
              <a:t>.</a:t>
            </a:r>
            <a:endParaRPr lang="en-US" sz="2800" dirty="0">
              <a:latin typeface="Bell MT" panose="02020503060305020303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99331" y="491575"/>
            <a:ext cx="4663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atin typeface="Bell MT" panose="02020503060305020303" pitchFamily="18" charset="0"/>
              </a:rPr>
              <a:t>Proposed Solution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65" y="2930884"/>
            <a:ext cx="5551713" cy="28732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987069" y="5858107"/>
            <a:ext cx="3211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   </a:t>
            </a:r>
            <a:r>
              <a:rPr lang="en-US" b="1" i="1" dirty="0" smtClean="0">
                <a:latin typeface="Bell MT" panose="02020503060305020303" pitchFamily="18" charset="0"/>
              </a:rPr>
              <a:t>Figure: Proposed System</a:t>
            </a:r>
            <a:endParaRPr lang="en-US" i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30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0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76295" y="6110654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8669" y="6307574"/>
            <a:ext cx="30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30892" y="520553"/>
            <a:ext cx="6843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Bell MT" panose="02020503060305020303" pitchFamily="18" charset="0"/>
              </a:rPr>
              <a:t>Objective or Goal</a:t>
            </a:r>
            <a:endParaRPr lang="en-US" sz="3600" b="1" dirty="0">
              <a:latin typeface="Bell MT" panose="0202050306030502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47296" y="1967514"/>
            <a:ext cx="97503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ell MT" panose="02020503060305020303" pitchFamily="18" charset="0"/>
              </a:rPr>
              <a:t>Travelers will get a helping </a:t>
            </a:r>
            <a:r>
              <a:rPr lang="en-US" sz="2800" dirty="0" smtClean="0">
                <a:latin typeface="Bell MT" panose="02020503060305020303" pitchFamily="18" charset="0"/>
              </a:rPr>
              <a:t>hand.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latin typeface="Bell MT" panose="020205030603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ell MT" panose="02020503060305020303" pitchFamily="18" charset="0"/>
              </a:rPr>
              <a:t>People will find jobs as travel </a:t>
            </a:r>
            <a:r>
              <a:rPr lang="en-US" sz="2800" dirty="0" smtClean="0">
                <a:latin typeface="Bell MT" panose="02020503060305020303" pitchFamily="18" charset="0"/>
              </a:rPr>
              <a:t>guides.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latin typeface="Bell MT" panose="020205030603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Bell MT" panose="02020503060305020303" pitchFamily="18" charset="0"/>
              </a:rPr>
              <a:t>Event organizers will get travelers </a:t>
            </a:r>
            <a:r>
              <a:rPr lang="en-US" sz="2800" dirty="0">
                <a:latin typeface="Bell MT" panose="02020503060305020303" pitchFamily="18" charset="0"/>
              </a:rPr>
              <a:t>for their </a:t>
            </a:r>
            <a:r>
              <a:rPr lang="en-US" sz="2800" dirty="0" smtClean="0">
                <a:latin typeface="Bell MT" panose="02020503060305020303" pitchFamily="18" charset="0"/>
              </a:rPr>
              <a:t>tour </a:t>
            </a:r>
            <a:r>
              <a:rPr lang="en-US" sz="2800" dirty="0">
                <a:latin typeface="Bell MT" panose="02020503060305020303" pitchFamily="18" charset="0"/>
              </a:rPr>
              <a:t>package.</a:t>
            </a:r>
          </a:p>
          <a:p>
            <a:endParaRPr lang="en-US" sz="2800" dirty="0" smtClean="0">
              <a:latin typeface="Bell MT" panose="020205030603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ell MT" panose="02020503060305020303" pitchFamily="18" charset="0"/>
              </a:rPr>
              <a:t>A </a:t>
            </a:r>
            <a:r>
              <a:rPr lang="en-US" sz="2800" dirty="0" smtClean="0">
                <a:latin typeface="Bell MT" panose="02020503060305020303" pitchFamily="18" charset="0"/>
              </a:rPr>
              <a:t>start-up </a:t>
            </a:r>
            <a:r>
              <a:rPr lang="en-US" sz="2800" dirty="0">
                <a:latin typeface="Bell MT" panose="02020503060305020303" pitchFamily="18" charset="0"/>
              </a:rPr>
              <a:t>company can be </a:t>
            </a:r>
            <a:r>
              <a:rPr lang="en-US" sz="2800" dirty="0" smtClean="0">
                <a:latin typeface="Bell MT" panose="02020503060305020303" pitchFamily="18" charset="0"/>
              </a:rPr>
              <a:t>launched from </a:t>
            </a:r>
            <a:r>
              <a:rPr lang="en-US" sz="2800" dirty="0">
                <a:latin typeface="Bell MT" panose="02020503060305020303" pitchFamily="18" charset="0"/>
              </a:rPr>
              <a:t>this </a:t>
            </a:r>
            <a:r>
              <a:rPr lang="en-US" sz="2800" dirty="0" smtClean="0">
                <a:latin typeface="Bell MT" panose="02020503060305020303" pitchFamily="18" charset="0"/>
              </a:rPr>
              <a:t>platform.</a:t>
            </a:r>
          </a:p>
          <a:p>
            <a:endParaRPr lang="en-US" sz="28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9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0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76295" y="6110654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8669" y="6307574"/>
            <a:ext cx="30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69545" y="520553"/>
            <a:ext cx="8024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Bell MT" panose="02020503060305020303" pitchFamily="18" charset="0"/>
              </a:rPr>
              <a:t>Comparison </a:t>
            </a:r>
            <a:r>
              <a:rPr lang="en-US" sz="3600" b="1" dirty="0">
                <a:latin typeface="Bell MT" panose="02020503060305020303" pitchFamily="18" charset="0"/>
              </a:rPr>
              <a:t>with </a:t>
            </a:r>
            <a:r>
              <a:rPr lang="en-US" sz="3600" b="1" dirty="0" smtClean="0">
                <a:latin typeface="Bell MT" panose="02020503060305020303" pitchFamily="18" charset="0"/>
              </a:rPr>
              <a:t>Existing </a:t>
            </a:r>
            <a:r>
              <a:rPr lang="en-US" sz="3600" b="1" dirty="0">
                <a:latin typeface="Bell MT" panose="02020503060305020303" pitchFamily="18" charset="0"/>
              </a:rPr>
              <a:t>Technology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84" y="1812908"/>
            <a:ext cx="9554908" cy="2458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4" y="4765262"/>
            <a:ext cx="10058400" cy="11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4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2647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8669" y="6307574"/>
            <a:ext cx="30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4681" y="1725275"/>
            <a:ext cx="97503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latin typeface="Bell MT" panose="02020503060305020303" pitchFamily="18" charset="0"/>
              </a:rPr>
              <a:t>The design of web </a:t>
            </a:r>
            <a:r>
              <a:rPr lang="en-US" sz="2800" dirty="0">
                <a:latin typeface="Bell MT" panose="02020503060305020303" pitchFamily="18" charset="0"/>
              </a:rPr>
              <a:t>system is divided into </a:t>
            </a:r>
            <a:r>
              <a:rPr lang="en-US" sz="2800" dirty="0" smtClean="0">
                <a:latin typeface="Bell MT" panose="02020503060305020303" pitchFamily="18" charset="0"/>
              </a:rPr>
              <a:t>six </a:t>
            </a:r>
            <a:r>
              <a:rPr lang="en-US" sz="2800" dirty="0">
                <a:latin typeface="Bell MT" panose="02020503060305020303" pitchFamily="18" charset="0"/>
              </a:rPr>
              <a:t>categories.</a:t>
            </a:r>
            <a:endParaRPr lang="en-US" sz="2800" dirty="0" smtClean="0">
              <a:latin typeface="Bell MT" panose="020205030603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latin typeface="Bell MT" panose="020205030603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Bell MT" panose="02020503060305020303" pitchFamily="18" charset="0"/>
              </a:rPr>
              <a:t>Use case diagram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Bell MT" panose="02020503060305020303" pitchFamily="18" charset="0"/>
              </a:rPr>
              <a:t>Activity diagram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Bell MT" panose="02020503060305020303" pitchFamily="18" charset="0"/>
              </a:rPr>
              <a:t>Sequence diagram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Bell MT" panose="02020503060305020303" pitchFamily="18" charset="0"/>
              </a:rPr>
              <a:t>Class diagram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Bell MT" panose="02020503060305020303" pitchFamily="18" charset="0"/>
              </a:rPr>
              <a:t>ER diagram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Bell MT" panose="02020503060305020303" pitchFamily="18" charset="0"/>
              </a:rPr>
              <a:t>User Manual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latin typeface="Bell MT" panose="02020503060305020303" pitchFamily="18" charset="0"/>
            </a:endParaRPr>
          </a:p>
          <a:p>
            <a:endParaRPr lang="en-US" sz="2800" dirty="0">
              <a:latin typeface="Bell MT" panose="02020503060305020303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5714" y="513673"/>
            <a:ext cx="52251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System </a:t>
            </a:r>
            <a:r>
              <a:rPr lang="en-US" sz="3200" b="1" dirty="0" smtClean="0">
                <a:latin typeface="Bell MT" panose="02020503060305020303" pitchFamily="18" charset="0"/>
              </a:rPr>
              <a:t>Outline </a:t>
            </a:r>
            <a:r>
              <a:rPr lang="en-US" sz="3200" b="1" dirty="0">
                <a:latin typeface="Bell MT" panose="02020503060305020303" pitchFamily="18" charset="0"/>
              </a:rPr>
              <a:t>and </a:t>
            </a:r>
            <a:r>
              <a:rPr lang="en-US" sz="3200" b="1" dirty="0" smtClean="0">
                <a:latin typeface="Bell MT" panose="02020503060305020303" pitchFamily="18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90104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2648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8669" y="6307574"/>
            <a:ext cx="30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7</a:t>
            </a:r>
          </a:p>
        </p:txBody>
      </p:sp>
      <p:sp>
        <p:nvSpPr>
          <p:cNvPr id="2" name="Rectangle 1"/>
          <p:cNvSpPr/>
          <p:nvPr/>
        </p:nvSpPr>
        <p:spPr>
          <a:xfrm>
            <a:off x="4320024" y="361017"/>
            <a:ext cx="43210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Bell MT" panose="02020503060305020303" pitchFamily="18" charset="0"/>
              </a:rPr>
              <a:t>Use Case Diagram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622" y="1175657"/>
            <a:ext cx="7694023" cy="46111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0452" y="5832045"/>
            <a:ext cx="32564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   </a:t>
            </a:r>
            <a:r>
              <a:rPr lang="en-US" b="1" i="1" dirty="0" smtClean="0">
                <a:latin typeface="Bell MT" panose="02020503060305020303" pitchFamily="18" charset="0"/>
              </a:rPr>
              <a:t>Figure: Use Case Diagram</a:t>
            </a:r>
            <a:endParaRPr lang="en-US" i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95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>
            <a:off x="-9625" y="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5400000">
            <a:off x="11474919" y="-24487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1489358" y="6126480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6200000">
            <a:off x="14439" y="6140919"/>
            <a:ext cx="702642" cy="731520"/>
          </a:xfrm>
          <a:prstGeom prst="halfFram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8669" y="6307574"/>
            <a:ext cx="30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8</a:t>
            </a:r>
            <a:endParaRPr lang="en-US" sz="1200" b="1" dirty="0"/>
          </a:p>
        </p:txBody>
      </p:sp>
      <p:sp>
        <p:nvSpPr>
          <p:cNvPr id="2" name="Rectangle 1"/>
          <p:cNvSpPr/>
          <p:nvPr/>
        </p:nvSpPr>
        <p:spPr>
          <a:xfrm>
            <a:off x="4191754" y="491384"/>
            <a:ext cx="4386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Bell MT" panose="02020503060305020303" pitchFamily="18" charset="0"/>
              </a:rPr>
              <a:t>Sequence </a:t>
            </a:r>
            <a:r>
              <a:rPr lang="en-US" sz="3200" dirty="0" smtClean="0">
                <a:latin typeface="Bell MT" panose="02020503060305020303" pitchFamily="18" charset="0"/>
              </a:rPr>
              <a:t>Diagram</a:t>
            </a:r>
            <a:endParaRPr lang="en-US" sz="3200" dirty="0">
              <a:latin typeface="Bell MT" panose="02020503060305020303" pitchFamily="18" charset="0"/>
            </a:endParaRPr>
          </a:p>
        </p:txBody>
      </p:sp>
      <p:pic>
        <p:nvPicPr>
          <p:cNvPr id="11" name="Picture 10" descr="seqR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800" y="1397727"/>
            <a:ext cx="7497737" cy="40625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3801291" y="5626780"/>
            <a:ext cx="4969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   </a:t>
            </a:r>
            <a:r>
              <a:rPr lang="en-US" b="1" i="1" dirty="0" smtClean="0">
                <a:latin typeface="Bell MT" panose="02020503060305020303" pitchFamily="18" charset="0"/>
              </a:rPr>
              <a:t>Figure: Registration of Sequence Diagram </a:t>
            </a:r>
            <a:endParaRPr lang="en-US" i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93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4297</TotalTime>
  <Words>673</Words>
  <Application>Microsoft Office PowerPoint</Application>
  <PresentationFormat>Widescreen</PresentationFormat>
  <Paragraphs>202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Bahnschrift Light Condensed</vt:lpstr>
      <vt:lpstr>Bell MT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dcL</dc:creator>
  <cp:lastModifiedBy>Anamika Das</cp:lastModifiedBy>
  <cp:revision>151</cp:revision>
  <dcterms:created xsi:type="dcterms:W3CDTF">2019-08-31T10:01:57Z</dcterms:created>
  <dcterms:modified xsi:type="dcterms:W3CDTF">2020-07-02T06:26:06Z</dcterms:modified>
</cp:coreProperties>
</file>